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6" r:id="rId3"/>
    <p:sldMasterId id="2147483660" r:id="rId4"/>
  </p:sldMasterIdLst>
  <p:notesMasterIdLst>
    <p:notesMasterId r:id="rId7"/>
  </p:notesMasterIdLst>
  <p:sldIdLst>
    <p:sldId id="731" r:id="rId5"/>
    <p:sldId id="596" r:id="rId6"/>
    <p:sldId id="684" r:id="rId8"/>
    <p:sldId id="687" r:id="rId9"/>
    <p:sldId id="693" r:id="rId10"/>
    <p:sldId id="689" r:id="rId11"/>
    <p:sldId id="685" r:id="rId12"/>
    <p:sldId id="688" r:id="rId13"/>
    <p:sldId id="696" r:id="rId14"/>
    <p:sldId id="762" r:id="rId15"/>
    <p:sldId id="690" r:id="rId16"/>
    <p:sldId id="707" r:id="rId17"/>
    <p:sldId id="708" r:id="rId18"/>
    <p:sldId id="686" r:id="rId19"/>
    <p:sldId id="714" r:id="rId20"/>
    <p:sldId id="715" r:id="rId21"/>
    <p:sldId id="716" r:id="rId22"/>
    <p:sldId id="717" r:id="rId23"/>
    <p:sldId id="718" r:id="rId24"/>
    <p:sldId id="719" r:id="rId25"/>
    <p:sldId id="720" r:id="rId26"/>
    <p:sldId id="721" r:id="rId27"/>
    <p:sldId id="722" r:id="rId28"/>
    <p:sldId id="763" r:id="rId29"/>
    <p:sldId id="723" r:id="rId30"/>
    <p:sldId id="724" r:id="rId31"/>
    <p:sldId id="725" r:id="rId32"/>
    <p:sldId id="726" r:id="rId33"/>
    <p:sldId id="727" r:id="rId34"/>
    <p:sldId id="728" r:id="rId35"/>
    <p:sldId id="729" r:id="rId36"/>
    <p:sldId id="730" r:id="rId37"/>
  </p:sldIdLst>
  <p:sldSz cx="12192000" cy="6858000"/>
  <p:notesSz cx="6858000" cy="9144000"/>
  <p:custDataLst>
    <p:tags r:id="rId4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66" userDrawn="1">
          <p15:clr>
            <a:srgbClr val="A4A3A4"/>
          </p15:clr>
        </p15:guide>
        <p15:guide id="2" orient="horz" pos="1629" userDrawn="1">
          <p15:clr>
            <a:srgbClr val="A4A3A4"/>
          </p15:clr>
        </p15:guide>
        <p15:guide id="3" pos="6147" userDrawn="1">
          <p15:clr>
            <a:srgbClr val="A4A3A4"/>
          </p15:clr>
        </p15:guide>
        <p15:guide id="4" pos="2727" userDrawn="1">
          <p15:clr>
            <a:srgbClr val="A4A3A4"/>
          </p15:clr>
        </p15:guide>
        <p15:guide id="5" pos="2259" userDrawn="1">
          <p15:clr>
            <a:srgbClr val="A4A3A4"/>
          </p15:clr>
        </p15:guide>
        <p15:guide id="6" pos="426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 id="0" name="Administrator" initials="A" lastIdx="0" clrIdx="0"/>
  <p:cmAuthor id="1" name="孙文纯" initials="孙文纯"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C0504D"/>
    <a:srgbClr val="01ACBE"/>
    <a:srgbClr val="EEEEEE"/>
    <a:srgbClr val="0E09C9"/>
    <a:srgbClr val="002B79"/>
    <a:srgbClr val="D4B1C9"/>
    <a:srgbClr val="990000"/>
    <a:srgbClr val="A23C82"/>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48" autoAdjust="0"/>
    <p:restoredTop sz="94173" autoAdjust="0"/>
  </p:normalViewPr>
  <p:slideViewPr>
    <p:cSldViewPr snapToGrid="0" showGuides="1">
      <p:cViewPr varScale="1">
        <p:scale>
          <a:sx n="66" d="100"/>
          <a:sy n="66" d="100"/>
        </p:scale>
        <p:origin x="-420" y="-108"/>
      </p:cViewPr>
      <p:guideLst>
        <p:guide orient="horz" pos="3966"/>
        <p:guide orient="horz" pos="1629"/>
        <p:guide pos="6147"/>
        <p:guide pos="2727"/>
        <p:guide pos="2259"/>
        <p:guide pos="4269"/>
      </p:guideLst>
    </p:cSldViewPr>
  </p:slideViewPr>
  <p:notesTextViewPr>
    <p:cViewPr>
      <p:scale>
        <a:sx n="20" d="100"/>
        <a:sy n="20" d="100"/>
      </p:scale>
      <p:origin x="0" y="0"/>
    </p:cViewPr>
  </p:notesTextViewPr>
  <p:sorterViewPr>
    <p:cViewPr varScale="1">
      <p:scale>
        <a:sx n="1" d="1"/>
        <a:sy n="1" d="1"/>
      </p:scale>
      <p:origin x="0" y="-2774"/>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notesMaster" Target="notesMasters/notesMaster1.xml"/><Relationship Id="rId6" Type="http://schemas.openxmlformats.org/officeDocument/2006/relationships/slide" Target="slides/slide2.xml"/><Relationship Id="rId5" Type="http://schemas.openxmlformats.org/officeDocument/2006/relationships/slide" Target="slides/slide1.xml"/><Relationship Id="rId42" Type="http://schemas.openxmlformats.org/officeDocument/2006/relationships/tags" Target="tags/tag6.xml"/><Relationship Id="rId41" Type="http://schemas.openxmlformats.org/officeDocument/2006/relationships/commentAuthors" Target="commentAuthors.xml"/><Relationship Id="rId40" Type="http://schemas.openxmlformats.org/officeDocument/2006/relationships/tableStyles" Target="tableStyles.xml"/><Relationship Id="rId4" Type="http://schemas.openxmlformats.org/officeDocument/2006/relationships/slideMaster" Target="slideMasters/slideMaster3.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B7388A-9CD3-4374-B6A7-100DA9D08128}"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EE0B30-C635-4C7C-98E8-12E41BE490BB}"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4EE0B30-C635-4C7C-98E8-12E41BE490BB}"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hex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480435F3-CE51-FE47-901D-12AFFB0ECEA9}" type="datetime1">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65000"/>
                </a:prst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Rectangle 13"/>
          <p:cNvSpPr/>
          <p:nvPr userDrawn="1"/>
        </p:nvSpPr>
        <p:spPr>
          <a:xfrm>
            <a:off x="-8907" y="0"/>
            <a:ext cx="12203875" cy="6858000"/>
          </a:xfrm>
          <a:prstGeom prst="rect">
            <a:avLst/>
          </a:prstGeom>
          <a:gradFill flip="none" rotWithShape="1">
            <a:gsLst>
              <a:gs pos="0">
                <a:srgbClr val="77458B"/>
              </a:gs>
              <a:gs pos="100000">
                <a:srgbClr val="4F2D5D"/>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34F57"/>
              </a:solidFill>
            </a:endParaRPr>
          </a:p>
        </p:txBody>
      </p:sp>
      <p:sp>
        <p:nvSpPr>
          <p:cNvPr id="3" name="日期占位符 2"/>
          <p:cNvSpPr>
            <a:spLocks noGrp="1"/>
          </p:cNvSpPr>
          <p:nvPr>
            <p:ph type="dt" sz="half" idx="10"/>
          </p:nvPr>
        </p:nvSpPr>
        <p:spPr/>
        <p:txBody>
          <a:bodyPr/>
          <a:lstStyle/>
          <a:p>
            <a:fld id="{A6620504-D840-6A40-90BC-6F3747762FA2}" type="datetime1">
              <a:rPr lang="en-US" smtClean="0">
                <a:solidFill>
                  <a:prstClr val="black">
                    <a:tint val="75000"/>
                  </a:prstClr>
                </a:solidFill>
              </a:rPr>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B7185D51-3D05-4571-A283-B4A35CD20CD1}"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FB187E-2E7E-4C60-849C-ECEFA0A1AE2E}"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80435F3-CE51-FE47-901D-12AFFB0ECEA9}" type="datetime1">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LiHei Pro" panose="020B0500000000000000" pitchFamily="34" charset="-122"/>
                <a:ea typeface="LiHei Pro" panose="020B0500000000000000" pitchFamily="34" charset="-122"/>
              </a:defRPr>
            </a:lvl1pPr>
          </a:lstStyle>
          <a:p>
            <a:r>
              <a:rPr lang="en-US" dirty="0">
                <a:solidFill>
                  <a:prstClr val="white">
                    <a:lumMod val="65000"/>
                  </a:prstClr>
                </a:solidFill>
              </a:rPr>
              <a:t> </a:t>
            </a:r>
            <a:endParaRPr lang="en-US" dirty="0">
              <a:solidFill>
                <a:prstClr val="white">
                  <a:lumMod val="65000"/>
                </a:prstClr>
              </a:solidFill>
            </a:endParaRPr>
          </a:p>
        </p:txBody>
      </p:sp>
      <p:sp>
        <p:nvSpPr>
          <p:cNvPr id="6" name="Slide Number Placeholder 5"/>
          <p:cNvSpPr>
            <a:spLocks noGrp="1"/>
          </p:cNvSpPr>
          <p:nvPr>
            <p:ph type="sldNum" sz="quarter" idx="12"/>
          </p:nvPr>
        </p:nvSpPr>
        <p:spPr/>
        <p:txBody>
          <a:bodyPr/>
          <a:lstStyle>
            <a:lvl1pPr>
              <a:defRPr sz="1400">
                <a:solidFill>
                  <a:schemeClr val="tx1">
                    <a:lumMod val="50000"/>
                    <a:lumOff val="50000"/>
                  </a:schemeClr>
                </a:solidFill>
                <a:latin typeface="Impact" panose="020B0806030902050204" pitchFamily="34" charset="0"/>
              </a:defRPr>
            </a:lvl1pPr>
          </a:lstStyle>
          <a:p>
            <a:fld id="{857B18ED-D931-45F4-8873-1BEDAB4DC03E}" type="slidenum">
              <a:rPr lang="en-US" smtClean="0"/>
            </a:fld>
            <a:endParaRPr lang="en-US" dirty="0"/>
          </a:p>
        </p:txBody>
      </p:sp>
      <p:cxnSp>
        <p:nvCxnSpPr>
          <p:cNvPr id="7" name="直接连接符 6"/>
          <p:cNvCxnSpPr/>
          <p:nvPr userDrawn="1"/>
        </p:nvCxnSpPr>
        <p:spPr>
          <a:xfrm>
            <a:off x="3025297" y="509034"/>
            <a:ext cx="9166703" cy="10915"/>
          </a:xfrm>
          <a:prstGeom prst="line">
            <a:avLst/>
          </a:prstGeom>
          <a:ln w="1905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8" name="组合 7"/>
          <p:cNvGrpSpPr/>
          <p:nvPr userDrawn="1"/>
        </p:nvGrpSpPr>
        <p:grpSpPr>
          <a:xfrm>
            <a:off x="0" y="195105"/>
            <a:ext cx="3126179" cy="569433"/>
            <a:chOff x="0" y="194743"/>
            <a:chExt cx="3126179" cy="569433"/>
          </a:xfrm>
        </p:grpSpPr>
        <p:sp>
          <p:nvSpPr>
            <p:cNvPr id="9" name="圆角矩形 8"/>
            <p:cNvSpPr/>
            <p:nvPr/>
          </p:nvSpPr>
          <p:spPr>
            <a:xfrm>
              <a:off x="173209" y="194743"/>
              <a:ext cx="2952970" cy="569433"/>
            </a:xfrm>
            <a:prstGeom prst="roundRect">
              <a:avLst>
                <a:gd name="adj" fmla="val 9976"/>
              </a:avLst>
            </a:prstGeom>
            <a:solidFill>
              <a:srgbClr val="01ACBE"/>
            </a:solidFill>
            <a:ln w="1905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0" name="组合 9"/>
            <p:cNvGrpSpPr/>
            <p:nvPr/>
          </p:nvGrpSpPr>
          <p:grpSpPr>
            <a:xfrm>
              <a:off x="0" y="290669"/>
              <a:ext cx="424561" cy="355906"/>
              <a:chOff x="469900" y="728859"/>
              <a:chExt cx="424561" cy="355906"/>
            </a:xfrm>
          </p:grpSpPr>
          <p:sp>
            <p:nvSpPr>
              <p:cNvPr id="11" name="椭圆 10"/>
              <p:cNvSpPr/>
              <p:nvPr/>
            </p:nvSpPr>
            <p:spPr>
              <a:xfrm rot="16200000">
                <a:off x="738264" y="928568"/>
                <a:ext cx="156198" cy="156196"/>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椭圆 11"/>
              <p:cNvSpPr/>
              <p:nvPr/>
            </p:nvSpPr>
            <p:spPr>
              <a:xfrm rot="16200000">
                <a:off x="752463" y="942770"/>
                <a:ext cx="127798" cy="127797"/>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 name="椭圆 12"/>
              <p:cNvSpPr/>
              <p:nvPr/>
            </p:nvSpPr>
            <p:spPr>
              <a:xfrm rot="16200000">
                <a:off x="738264" y="728860"/>
                <a:ext cx="156198" cy="156196"/>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椭圆 13"/>
              <p:cNvSpPr/>
              <p:nvPr/>
            </p:nvSpPr>
            <p:spPr>
              <a:xfrm rot="16200000">
                <a:off x="752463" y="743063"/>
                <a:ext cx="127798" cy="127797"/>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圆角矩形 14"/>
              <p:cNvSpPr/>
              <p:nvPr/>
            </p:nvSpPr>
            <p:spPr>
              <a:xfrm rot="16200000">
                <a:off x="636543" y="859458"/>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圆角矩形 15"/>
              <p:cNvSpPr/>
              <p:nvPr/>
            </p:nvSpPr>
            <p:spPr>
              <a:xfrm rot="16200000">
                <a:off x="636543" y="809416"/>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7" name="圆角矩形 16"/>
              <p:cNvSpPr/>
              <p:nvPr/>
            </p:nvSpPr>
            <p:spPr>
              <a:xfrm rot="16200000">
                <a:off x="636543" y="655035"/>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圆角矩形 17"/>
              <p:cNvSpPr/>
              <p:nvPr/>
            </p:nvSpPr>
            <p:spPr>
              <a:xfrm rot="16200000">
                <a:off x="636543" y="604992"/>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sp>
        <p:nvSpPr>
          <p:cNvPr id="24" name="标题占位符 1"/>
          <p:cNvSpPr>
            <a:spLocks noGrp="1"/>
          </p:cNvSpPr>
          <p:nvPr>
            <p:ph type="title"/>
          </p:nvPr>
        </p:nvSpPr>
        <p:spPr>
          <a:xfrm>
            <a:off x="416312" y="206333"/>
            <a:ext cx="3050788" cy="546975"/>
          </a:xfrm>
          <a:prstGeom prst="rect">
            <a:avLst/>
          </a:prstGeom>
        </p:spPr>
        <p:txBody>
          <a:bodyPr vert="horz" lIns="91440" tIns="45720" rIns="91440" bIns="45720" rtlCol="0" anchor="ctr">
            <a:normAutofit/>
          </a:bodyPr>
          <a:lstStyle>
            <a:lvl1pPr>
              <a:defRPr sz="1800">
                <a:solidFill>
                  <a:schemeClr val="bg1"/>
                </a:solidFill>
                <a:latin typeface="迷你简汉真广标" panose="02010609000101010101" pitchFamily="49" charset="-122"/>
                <a:ea typeface="迷你简汉真广标" panose="02010609000101010101" pitchFamily="49" charset="-122"/>
              </a:defRPr>
            </a:lvl1pPr>
          </a:lstStyle>
          <a:p>
            <a:r>
              <a:rPr lang="zh-CN" altLang="en-US" dirty="0"/>
              <a:t>单击此处编辑母版标题样式</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
        <p:nvSpPr>
          <p:cNvPr id="6" name="Rectangle 13"/>
          <p:cNvSpPr/>
          <p:nvPr userDrawn="1"/>
        </p:nvSpPr>
        <p:spPr>
          <a:xfrm>
            <a:off x="-8907" y="0"/>
            <a:ext cx="12203875" cy="6858000"/>
          </a:xfrm>
          <a:prstGeom prst="rect">
            <a:avLst/>
          </a:prstGeom>
          <a:gradFill flip="none" rotWithShape="1">
            <a:gsLst>
              <a:gs pos="0">
                <a:srgbClr val="77458B"/>
              </a:gs>
              <a:gs pos="100000">
                <a:srgbClr val="4F2D5D"/>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34F57"/>
              </a:solidFill>
            </a:endParaRPr>
          </a:p>
        </p:txBody>
      </p:sp>
      <p:sp>
        <p:nvSpPr>
          <p:cNvPr id="3" name="日期占位符 2"/>
          <p:cNvSpPr>
            <a:spLocks noGrp="1"/>
          </p:cNvSpPr>
          <p:nvPr>
            <p:ph type="dt" sz="half" idx="10"/>
          </p:nvPr>
        </p:nvSpPr>
        <p:spPr/>
        <p:txBody>
          <a:bodyPr/>
          <a:lstStyle/>
          <a:p>
            <a:fld id="{A6620504-D840-6A40-90BC-6F3747762FA2}" type="datetime1">
              <a:rPr lang="en-US" smtClean="0">
                <a:solidFill>
                  <a:prstClr val="black">
                    <a:tint val="75000"/>
                  </a:prstClr>
                </a:solidFill>
              </a:rPr>
            </a:fld>
            <a:endParaRPr lang="en-US">
              <a:solidFill>
                <a:prstClr val="black">
                  <a:tint val="75000"/>
                </a:prst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695472" y="231495"/>
            <a:ext cx="10515600" cy="516024"/>
          </a:xfrm>
        </p:spPr>
        <p:txBody>
          <a:bodyPr>
            <a:normAutofit/>
          </a:bodyPr>
          <a:lstStyle>
            <a:lvl1pPr>
              <a:defRPr sz="3200" b="1">
                <a:solidFill>
                  <a:srgbClr val="557FB5"/>
                </a:solidFill>
              </a:defRPr>
            </a:lvl1p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fld>
            <a:endParaRPr lang="zh-CN" altLang="en-US"/>
          </a:p>
        </p:txBody>
      </p:sp>
      <p:pic>
        <p:nvPicPr>
          <p:cNvPr id="7" name="图片 6"/>
          <p:cNvPicPr>
            <a:picLocks noChangeAspect="1"/>
          </p:cNvPicPr>
          <p:nvPr userDrawn="1"/>
        </p:nvPicPr>
        <p:blipFill>
          <a:blip r:embed="rId2" cstate="email"/>
          <a:stretch>
            <a:fillRect/>
          </a:stretch>
        </p:blipFill>
        <p:spPr>
          <a:xfrm flipH="1">
            <a:off x="0" y="0"/>
            <a:ext cx="821202" cy="897147"/>
          </a:xfrm>
          <a:prstGeom prst="rect">
            <a:avLst/>
          </a:prstGeom>
        </p:spPr>
      </p:pic>
      <p:cxnSp>
        <p:nvCxnSpPr>
          <p:cNvPr id="9" name="直接连接符 8"/>
          <p:cNvCxnSpPr/>
          <p:nvPr userDrawn="1"/>
        </p:nvCxnSpPr>
        <p:spPr>
          <a:xfrm>
            <a:off x="838200" y="782025"/>
            <a:ext cx="1115251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lvl1pPr marL="0" marR="0" algn="l" defTabSz="914400" rtl="0" eaLnBrk="1" fontAlgn="auto" latinLnBrk="0" hangingPunct="1">
              <a:lnSpc>
                <a:spcPct val="100000"/>
              </a:lnSpc>
              <a:buNone/>
              <a:defRPr kumimoji="0" lang="zh-CN" altLang="en-US" sz="3600" b="1" i="0" u="none" strike="noStrike" kern="1200" cap="none" spc="300" normalizeH="0" baseline="0" noProof="1" dirty="0">
                <a:solidFill>
                  <a:schemeClr val="tx1">
                    <a:lumMod val="85000"/>
                    <a:lumOff val="15000"/>
                  </a:schemeClr>
                </a:solidFill>
                <a:uFillTx/>
                <a:latin typeface="Arial" panose="020B0604020202020204" pitchFamily="34" charset="0"/>
                <a:ea typeface="微软雅黑" panose="020B0503020204020204" pitchFamily="34" charset="-122"/>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8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1pPr>
            <a:lvl2pPr marL="685800" marR="0" lvl="1"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2pPr>
            <a:lvl3pPr marL="1143000" marR="0" lvl="2" indent="-228600" algn="l" defTabSz="914400" rtl="0" eaLnBrk="1" fontAlgn="auto" latinLnBrk="0" hangingPunct="1">
              <a:lnSpc>
                <a:spcPct val="120000"/>
              </a:lnSpc>
              <a:spcBef>
                <a:spcPts val="0"/>
              </a:spcBef>
              <a:spcAft>
                <a:spcPts val="600"/>
              </a:spcAft>
              <a:buFont typeface="Arial" panose="020B0604020202020204" pitchFamily="34" charset="0"/>
              <a:buChar char="●"/>
              <a:defRPr kumimoji="0" lang="zh-CN" altLang="en-US" sz="16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3pPr>
            <a:lvl4pPr marL="1600200" marR="0" lvl="3" indent="-228600" algn="l" defTabSz="914400" rtl="0" eaLnBrk="1" fontAlgn="auto" latinLnBrk="0" hangingPunct="1">
              <a:lnSpc>
                <a:spcPct val="120000"/>
              </a:lnSpc>
              <a:spcBef>
                <a:spcPts val="0"/>
              </a:spcBef>
              <a:spcAft>
                <a:spcPts val="300"/>
              </a:spcAft>
              <a:buFont typeface="Wingdings" panose="05000000000000000000"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4pPr>
            <a:lvl5pPr marL="2057400" marR="0" lvl="4" indent="-228600" algn="l" defTabSz="914400" rtl="0" eaLnBrk="1" fontAlgn="auto" latinLnBrk="0" hangingPunct="1">
              <a:lnSpc>
                <a:spcPct val="120000"/>
              </a:lnSpc>
              <a:spcBef>
                <a:spcPts val="0"/>
              </a:spcBef>
              <a:spcAft>
                <a:spcPts val="300"/>
              </a:spcAft>
              <a:buFont typeface="Arial" panose="020B0604020202020204" pitchFamily="34" charset="0"/>
              <a:buChar char="•"/>
              <a:defRPr kumimoji="0" lang="zh-CN" altLang="en-US" sz="1400" b="0" i="0" u="none" strike="noStrike" kern="1200" cap="none" spc="150" normalizeH="0" baseline="0" noProof="1" dirty="0">
                <a:solidFill>
                  <a:schemeClr val="tx1">
                    <a:lumMod val="65000"/>
                    <a:lumOff val="35000"/>
                  </a:schemeClr>
                </a:solidFill>
                <a:uFillTx/>
                <a:latin typeface="Arial" panose="020B0604020202020204" pitchFamily="34" charset="0"/>
                <a:ea typeface="微软雅黑" panose="020B0503020204020204" pitchFamily="34" charset="-122"/>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FF7E188-6C95-4458-A2C2-431E100AB8FD}"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D007564-0FD8-43A0-92FF-B0C1378B07EB}" type="slidenum">
              <a:rPr lang="zh-CN" altLang="en-US" smtClean="0"/>
            </a:fld>
            <a:endParaRPr lang="zh-CN" alt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Picture 7" descr="hexa.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4" name="Date Placeholder 3"/>
          <p:cNvSpPr>
            <a:spLocks noGrp="1"/>
          </p:cNvSpPr>
          <p:nvPr>
            <p:ph type="dt" sz="half" idx="10"/>
          </p:nvPr>
        </p:nvSpPr>
        <p:spPr/>
        <p:txBody>
          <a:bodyPr/>
          <a:lstStyle/>
          <a:p>
            <a:fld id="{480435F3-CE51-FE47-901D-12AFFB0ECEA9}" type="datetime1">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lumMod val="65000"/>
                </a:prstClr>
              </a:solidFill>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80435F3-CE51-FE47-901D-12AFFB0ECEA9}" type="datetime1">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atin typeface="LiHei Pro" panose="020B0500000000000000" pitchFamily="34" charset="-122"/>
                <a:ea typeface="LiHei Pro" panose="020B0500000000000000" pitchFamily="34" charset="-122"/>
              </a:defRPr>
            </a:lvl1pPr>
          </a:lstStyle>
          <a:p>
            <a:endParaRPr lang="en-US" dirty="0">
              <a:solidFill>
                <a:prstClr val="white">
                  <a:lumMod val="65000"/>
                </a:prstClr>
              </a:solidFill>
            </a:endParaRPr>
          </a:p>
        </p:txBody>
      </p:sp>
      <p:sp>
        <p:nvSpPr>
          <p:cNvPr id="6" name="Slide Number Placeholder 5"/>
          <p:cNvSpPr>
            <a:spLocks noGrp="1"/>
          </p:cNvSpPr>
          <p:nvPr>
            <p:ph type="sldNum" sz="quarter" idx="12"/>
          </p:nvPr>
        </p:nvSpPr>
        <p:spPr/>
        <p:txBody>
          <a:bodyPr/>
          <a:lstStyle>
            <a:lvl1pPr>
              <a:defRPr sz="1400">
                <a:solidFill>
                  <a:schemeClr val="tx1">
                    <a:lumMod val="50000"/>
                    <a:lumOff val="50000"/>
                  </a:schemeClr>
                </a:solidFill>
                <a:latin typeface="Impact" panose="020B0806030902050204" pitchFamily="34" charset="0"/>
              </a:defRPr>
            </a:lvl1pPr>
          </a:lstStyle>
          <a:p>
            <a:fld id="{857B18ED-D931-45F4-8873-1BEDAB4DC03E}" type="slidenum">
              <a:rPr lang="en-US" smtClean="0">
                <a:solidFill>
                  <a:prstClr val="black">
                    <a:lumMod val="50000"/>
                    <a:lumOff val="50000"/>
                  </a:prstClr>
                </a:solidFill>
              </a:rPr>
            </a:fld>
            <a:endParaRPr lang="en-US" dirty="0">
              <a:solidFill>
                <a:prstClr val="black">
                  <a:lumMod val="50000"/>
                  <a:lumOff val="50000"/>
                </a:prstClr>
              </a:solidFill>
            </a:endParaRPr>
          </a:p>
        </p:txBody>
      </p:sp>
      <p:cxnSp>
        <p:nvCxnSpPr>
          <p:cNvPr id="7" name="直接连接符 6"/>
          <p:cNvCxnSpPr/>
          <p:nvPr userDrawn="1"/>
        </p:nvCxnSpPr>
        <p:spPr>
          <a:xfrm>
            <a:off x="3025297" y="479824"/>
            <a:ext cx="9166703" cy="25117"/>
          </a:xfrm>
          <a:prstGeom prst="line">
            <a:avLst/>
          </a:prstGeom>
          <a:ln w="19050">
            <a:solidFill>
              <a:schemeClr val="bg1">
                <a:lumMod val="50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8" name="组合 7"/>
          <p:cNvGrpSpPr/>
          <p:nvPr userDrawn="1"/>
        </p:nvGrpSpPr>
        <p:grpSpPr>
          <a:xfrm>
            <a:off x="0" y="195105"/>
            <a:ext cx="3126179" cy="569433"/>
            <a:chOff x="0" y="194743"/>
            <a:chExt cx="3126179" cy="569433"/>
          </a:xfrm>
        </p:grpSpPr>
        <p:sp>
          <p:nvSpPr>
            <p:cNvPr id="9" name="圆角矩形 8"/>
            <p:cNvSpPr/>
            <p:nvPr/>
          </p:nvSpPr>
          <p:spPr>
            <a:xfrm>
              <a:off x="173209" y="194743"/>
              <a:ext cx="2952970" cy="569433"/>
            </a:xfrm>
            <a:prstGeom prst="roundRect">
              <a:avLst>
                <a:gd name="adj" fmla="val 9976"/>
              </a:avLst>
            </a:prstGeom>
            <a:solidFill>
              <a:srgbClr val="01ACBE"/>
            </a:solidFill>
            <a:ln w="19050">
              <a:gradFill flip="none" rotWithShape="1">
                <a:gsLst>
                  <a:gs pos="88000">
                    <a:schemeClr val="bg1"/>
                  </a:gs>
                  <a:gs pos="0">
                    <a:schemeClr val="bg1">
                      <a:lumMod val="75000"/>
                    </a:schemeClr>
                  </a:gs>
                  <a:gs pos="71000">
                    <a:schemeClr val="bg1">
                      <a:lumMod val="85000"/>
                    </a:schemeClr>
                  </a:gs>
                  <a:gs pos="55000">
                    <a:schemeClr val="bg1"/>
                  </a:gs>
                  <a:gs pos="37000">
                    <a:schemeClr val="bg1">
                      <a:lumMod val="85000"/>
                    </a:schemeClr>
                  </a:gs>
                  <a:gs pos="22000">
                    <a:schemeClr val="bg1"/>
                  </a:gs>
                  <a:gs pos="100000">
                    <a:schemeClr val="bg1">
                      <a:lumMod val="75000"/>
                    </a:schemeClr>
                  </a:gs>
                </a:gsLst>
                <a:lin ang="1200000" scaled="0"/>
                <a:tileRect/>
              </a:gra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10" name="组合 9"/>
            <p:cNvGrpSpPr/>
            <p:nvPr/>
          </p:nvGrpSpPr>
          <p:grpSpPr>
            <a:xfrm>
              <a:off x="0" y="290669"/>
              <a:ext cx="424561" cy="355906"/>
              <a:chOff x="469900" y="728859"/>
              <a:chExt cx="424561" cy="355906"/>
            </a:xfrm>
          </p:grpSpPr>
          <p:sp>
            <p:nvSpPr>
              <p:cNvPr id="11" name="椭圆 10"/>
              <p:cNvSpPr/>
              <p:nvPr/>
            </p:nvSpPr>
            <p:spPr>
              <a:xfrm rot="16200000">
                <a:off x="738264" y="928568"/>
                <a:ext cx="156198" cy="156196"/>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2" name="椭圆 11"/>
              <p:cNvSpPr/>
              <p:nvPr/>
            </p:nvSpPr>
            <p:spPr>
              <a:xfrm rot="16200000">
                <a:off x="752463" y="942770"/>
                <a:ext cx="127798" cy="127797"/>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3" name="椭圆 12"/>
              <p:cNvSpPr/>
              <p:nvPr/>
            </p:nvSpPr>
            <p:spPr>
              <a:xfrm rot="16200000">
                <a:off x="738264" y="728860"/>
                <a:ext cx="156198" cy="156196"/>
              </a:xfrm>
              <a:prstGeom prst="ellipse">
                <a:avLst/>
              </a:prstGeom>
              <a:gradFill>
                <a:gsLst>
                  <a:gs pos="75000">
                    <a:schemeClr val="bg1">
                      <a:lumMod val="95000"/>
                    </a:schemeClr>
                  </a:gs>
                  <a:gs pos="55000">
                    <a:schemeClr val="bg1">
                      <a:lumMod val="65000"/>
                    </a:schemeClr>
                  </a:gs>
                  <a:gs pos="35000">
                    <a:schemeClr val="bg1">
                      <a:lumMod val="95000"/>
                    </a:schemeClr>
                  </a:gs>
                  <a:gs pos="17000">
                    <a:schemeClr val="bg1">
                      <a:lumMod val="65000"/>
                    </a:schemeClr>
                  </a:gs>
                  <a:gs pos="0">
                    <a:schemeClr val="bg1"/>
                  </a:gs>
                  <a:gs pos="100000">
                    <a:schemeClr val="bg1">
                      <a:lumMod val="65000"/>
                    </a:schemeClr>
                  </a:gs>
                </a:gsLst>
                <a:lin ang="2700000" scaled="1"/>
              </a:gradFill>
              <a:ln>
                <a:noFill/>
              </a:ln>
              <a:effectLst>
                <a:outerShdw blurRad="12700" dist="127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4" name="椭圆 13"/>
              <p:cNvSpPr/>
              <p:nvPr/>
            </p:nvSpPr>
            <p:spPr>
              <a:xfrm rot="16200000">
                <a:off x="752463" y="743063"/>
                <a:ext cx="127798" cy="127797"/>
              </a:xfrm>
              <a:prstGeom prst="ellipse">
                <a:avLst/>
              </a:prstGeom>
              <a:solidFill>
                <a:schemeClr val="tx1">
                  <a:lumMod val="65000"/>
                  <a:lumOff val="35000"/>
                </a:schemeClr>
              </a:solidFill>
              <a:ln>
                <a:noFill/>
              </a:ln>
              <a:effectLst>
                <a:innerShdw blurRad="12700" dist="127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5" name="圆角矩形 14"/>
              <p:cNvSpPr/>
              <p:nvPr/>
            </p:nvSpPr>
            <p:spPr>
              <a:xfrm rot="16200000">
                <a:off x="636543" y="859458"/>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6" name="圆角矩形 15"/>
              <p:cNvSpPr/>
              <p:nvPr/>
            </p:nvSpPr>
            <p:spPr>
              <a:xfrm rot="16200000">
                <a:off x="636543" y="809416"/>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7" name="圆角矩形 16"/>
              <p:cNvSpPr/>
              <p:nvPr/>
            </p:nvSpPr>
            <p:spPr>
              <a:xfrm rot="16200000">
                <a:off x="636543" y="655035"/>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4000">
                      <a:schemeClr val="bg1">
                        <a:lumMod val="75000"/>
                      </a:schemeClr>
                    </a:gs>
                    <a:gs pos="78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8" name="圆角矩形 17"/>
              <p:cNvSpPr/>
              <p:nvPr/>
            </p:nvSpPr>
            <p:spPr>
              <a:xfrm rot="16200000">
                <a:off x="636543" y="604992"/>
                <a:ext cx="18656" cy="351942"/>
              </a:xfrm>
              <a:prstGeom prst="roundRect">
                <a:avLst>
                  <a:gd name="adj" fmla="val 50000"/>
                </a:avLst>
              </a:prstGeom>
              <a:gradFill>
                <a:gsLst>
                  <a:gs pos="74000">
                    <a:schemeClr val="bg1"/>
                  </a:gs>
                  <a:gs pos="52000">
                    <a:schemeClr val="bg1">
                      <a:lumMod val="85000"/>
                    </a:schemeClr>
                  </a:gs>
                  <a:gs pos="23000">
                    <a:schemeClr val="bg1">
                      <a:lumMod val="65000"/>
                    </a:schemeClr>
                  </a:gs>
                  <a:gs pos="0">
                    <a:schemeClr val="bg1">
                      <a:lumMod val="50000"/>
                    </a:schemeClr>
                  </a:gs>
                  <a:gs pos="100000">
                    <a:schemeClr val="bg1">
                      <a:lumMod val="65000"/>
                    </a:schemeClr>
                  </a:gs>
                </a:gsLst>
                <a:lin ang="5400000" scaled="1"/>
              </a:gradFill>
              <a:ln w="12700">
                <a:gradFill flip="none" rotWithShape="1">
                  <a:gsLst>
                    <a:gs pos="0">
                      <a:schemeClr val="bg1">
                        <a:lumMod val="65000"/>
                      </a:schemeClr>
                    </a:gs>
                    <a:gs pos="43000">
                      <a:schemeClr val="bg1">
                        <a:lumMod val="75000"/>
                      </a:schemeClr>
                    </a:gs>
                    <a:gs pos="79000">
                      <a:schemeClr val="bg1"/>
                    </a:gs>
                    <a:gs pos="61000">
                      <a:schemeClr val="bg1">
                        <a:lumMod val="100000"/>
                      </a:schemeClr>
                    </a:gs>
                    <a:gs pos="100000">
                      <a:schemeClr val="bg1">
                        <a:lumMod val="65000"/>
                      </a:schemeClr>
                    </a:gs>
                  </a:gsLst>
                  <a:lin ang="5400000" scaled="0"/>
                  <a:tileRect/>
                </a:grad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sp>
        <p:nvSpPr>
          <p:cNvPr id="24" name="标题占位符 1"/>
          <p:cNvSpPr>
            <a:spLocks noGrp="1"/>
          </p:cNvSpPr>
          <p:nvPr>
            <p:ph type="title"/>
          </p:nvPr>
        </p:nvSpPr>
        <p:spPr>
          <a:xfrm>
            <a:off x="416312" y="206333"/>
            <a:ext cx="3050788" cy="546975"/>
          </a:xfrm>
          <a:prstGeom prst="rect">
            <a:avLst/>
          </a:prstGeom>
        </p:spPr>
        <p:txBody>
          <a:bodyPr vert="horz" lIns="91440" tIns="45720" rIns="91440" bIns="45720" rtlCol="0" anchor="ctr">
            <a:normAutofit/>
          </a:bodyPr>
          <a:lstStyle>
            <a:lvl1pPr>
              <a:defRPr sz="1800">
                <a:solidFill>
                  <a:schemeClr val="bg1"/>
                </a:solidFill>
                <a:latin typeface="迷你简汉真广标" panose="02010609000101010101" pitchFamily="49" charset="-122"/>
                <a:ea typeface="迷你简汉真广标" panose="02010609000101010101" pitchFamily="49" charset="-122"/>
              </a:defRPr>
            </a:lvl1pPr>
          </a:lstStyle>
          <a:p>
            <a:r>
              <a:rPr lang="zh-CN" altLang="en-US" dirty="0"/>
              <a:t>单击此处编辑母版标题样式</a:t>
            </a:r>
            <a:endParaRPr lang="zh-CN" altLang="en-US" dirty="0"/>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hf hdr="0" dt="0"/>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image" Target="../media/image1.png"/><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5" Type="http://schemas.openxmlformats.org/officeDocument/2006/relationships/theme" Target="../theme/theme2.xml"/><Relationship Id="rId4" Type="http://schemas.openxmlformats.org/officeDocument/2006/relationships/image" Target="../media/image1.png"/><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descr="hexa.png"/>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355600"/>
            <a:ext cx="10972800" cy="1143000"/>
          </a:xfrm>
          <a:prstGeom prst="rect">
            <a:avLst/>
          </a:prstGeom>
        </p:spPr>
        <p:txBody>
          <a:bodyPr vert="horz" lIns="91440" tIns="45720" rIns="91440" bIns="45720" rtlCol="0" anchor="ctr">
            <a:normAutofit/>
          </a:bodyPr>
          <a:lstStyle/>
          <a:p>
            <a:r>
              <a:rPr lang="en-US" dirty="0"/>
              <a:t>Click to edit Master title style</a:t>
            </a:r>
            <a:endParaRPr lang="en-US" dirty="0"/>
          </a:p>
        </p:txBody>
      </p:sp>
      <p:sp>
        <p:nvSpPr>
          <p:cNvPr id="3" name="Text Placeholder 2"/>
          <p:cNvSpPr>
            <a:spLocks noGrp="1"/>
          </p:cNvSpPr>
          <p:nvPr>
            <p:ph type="body" idx="1"/>
          </p:nvPr>
        </p:nvSpPr>
        <p:spPr>
          <a:xfrm>
            <a:off x="609600" y="1600202"/>
            <a:ext cx="10972800" cy="4165599"/>
          </a:xfrm>
          <a:prstGeom prst="rect">
            <a:avLst/>
          </a:prstGeom>
        </p:spPr>
        <p:txBody>
          <a:bodyPr vert="horz" lIns="91440" tIns="45720" rIns="91440" bIns="45720" rtlCol="0">
            <a:normAutofit/>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1" name="Freeform 5"/>
          <p:cNvSpPr/>
          <p:nvPr userDrawn="1"/>
        </p:nvSpPr>
        <p:spPr bwMode="auto">
          <a:xfrm rot="5400000">
            <a:off x="11246809" y="6043601"/>
            <a:ext cx="541580" cy="47999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chemeClr val="bg1">
                  <a:lumMod val="97000"/>
                </a:schemeClr>
              </a:gs>
              <a:gs pos="2000">
                <a:schemeClr val="bg1">
                  <a:lumMod val="83000"/>
                </a:schemeClr>
              </a:gs>
            </a:gsLst>
            <a:lin ang="18900000" scaled="0"/>
            <a:tileRect/>
          </a:gradFill>
          <a:ln w="12700">
            <a:gradFill flip="none" rotWithShape="1">
              <a:gsLst>
                <a:gs pos="0">
                  <a:schemeClr val="bg1"/>
                </a:gs>
                <a:gs pos="100000">
                  <a:schemeClr val="bg1">
                    <a:lumMod val="80000"/>
                  </a:schemeClr>
                </a:gs>
              </a:gsLst>
              <a:lin ang="18900000" scaled="0"/>
              <a:tileRect/>
            </a:gradFill>
          </a:ln>
          <a:effectLst>
            <a:outerShdw blurRad="165100" dist="76200" dir="2700000" algn="tl" rotWithShape="0">
              <a:prstClr val="black">
                <a:alpha val="30000"/>
              </a:prstClr>
            </a:outerShdw>
          </a:effectLst>
        </p:spPr>
        <p:txBody>
          <a:bodyPr vert="horz" wrap="square" lIns="91440" tIns="45720" rIns="91440" bIns="45720" numCol="1" anchor="t" anchorCtr="0" compatLnSpc="1"/>
          <a:lstStyle/>
          <a:p>
            <a:endParaRPr lang="zh-CN" altLang="en-US"/>
          </a:p>
        </p:txBody>
      </p:sp>
      <p:sp>
        <p:nvSpPr>
          <p:cNvPr id="4" name="Date Placeholder 3"/>
          <p:cNvSpPr>
            <a:spLocks noGrp="1"/>
          </p:cNvSpPr>
          <p:nvPr>
            <p:ph type="dt" sz="half" idx="2"/>
          </p:nvPr>
        </p:nvSpPr>
        <p:spPr>
          <a:xfrm>
            <a:off x="8940800" y="177800"/>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A6620504-D840-6A40-90BC-6F3747762FA2}" type="datetime1">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3"/>
          </p:nvPr>
        </p:nvSpPr>
        <p:spPr>
          <a:xfrm>
            <a:off x="4165600" y="6332538"/>
            <a:ext cx="3860800" cy="365125"/>
          </a:xfrm>
          <a:prstGeom prst="rect">
            <a:avLst/>
          </a:prstGeom>
        </p:spPr>
        <p:txBody>
          <a:bodyPr vert="horz" lIns="91440" tIns="45720" rIns="91440" bIns="45720" rtlCol="0" anchor="ctr"/>
          <a:lstStyle>
            <a:lvl1pPr algn="ctr">
              <a:defRPr sz="1600">
                <a:solidFill>
                  <a:schemeClr val="bg1">
                    <a:lumMod val="65000"/>
                  </a:schemeClr>
                </a:solidFill>
              </a:defRPr>
            </a:lvl1pPr>
          </a:lstStyle>
          <a:p>
            <a:endParaRPr lang="en-US" dirty="0">
              <a:solidFill>
                <a:prstClr val="white">
                  <a:lumMod val="65000"/>
                </a:prstClr>
              </a:solidFill>
            </a:endParaRPr>
          </a:p>
        </p:txBody>
      </p:sp>
      <p:cxnSp>
        <p:nvCxnSpPr>
          <p:cNvPr id="9" name="Straight Connector 8"/>
          <p:cNvCxnSpPr/>
          <p:nvPr userDrawn="1"/>
        </p:nvCxnSpPr>
        <p:spPr>
          <a:xfrm>
            <a:off x="812800" y="6273801"/>
            <a:ext cx="10464800" cy="19599"/>
          </a:xfrm>
          <a:prstGeom prst="line">
            <a:avLst/>
          </a:prstGeom>
          <a:ln w="952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 name="Slide Number Placeholder 5"/>
          <p:cNvSpPr>
            <a:spLocks noGrp="1"/>
          </p:cNvSpPr>
          <p:nvPr>
            <p:ph type="sldNum" sz="quarter" idx="4"/>
          </p:nvPr>
        </p:nvSpPr>
        <p:spPr>
          <a:xfrm>
            <a:off x="11282884" y="6144296"/>
            <a:ext cx="480000" cy="304800"/>
          </a:xfrm>
          <a:prstGeom prst="rect">
            <a:avLst/>
          </a:prstGeom>
        </p:spPr>
        <p:txBody>
          <a:bodyPr vert="horz" lIns="91440" tIns="45720" rIns="91440" bIns="45720" rtlCol="0" anchor="ctr"/>
          <a:lstStyle>
            <a:lvl1pPr algn="ctr">
              <a:defRPr sz="1600" b="0">
                <a:solidFill>
                  <a:schemeClr val="tx1">
                    <a:lumMod val="50000"/>
                    <a:lumOff val="50000"/>
                  </a:schemeClr>
                </a:solidFill>
                <a:latin typeface="Impact" panose="020B0806030902050204" pitchFamily="34" charset="0"/>
                <a:ea typeface="Impact" panose="020B0806030902050204" pitchFamily="34" charset="0"/>
                <a:cs typeface="Impact" panose="020B0806030902050204" pitchFamily="34" charset="0"/>
              </a:defRPr>
            </a:lvl1pPr>
          </a:lstStyle>
          <a:p>
            <a:fld id="{857B18ED-D931-45F4-8873-1BEDAB4DC03E}" type="slidenum">
              <a:rPr lang="en-US" smtClean="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hf hdr="0" ftr="0" dt="0"/>
  <p:txStyles>
    <p:titleStyle>
      <a:lvl1pPr algn="l" defTabSz="1218565" rtl="0" eaLnBrk="1" latinLnBrk="0" hangingPunct="1">
        <a:spcBef>
          <a:spcPct val="0"/>
        </a:spcBef>
        <a:buNone/>
        <a:defRPr sz="4535" kern="1200">
          <a:solidFill>
            <a:srgbClr val="17375E"/>
          </a:solidFill>
          <a:latin typeface="Signika"/>
          <a:ea typeface="Open Sans Extrabold" pitchFamily="34" charset="0"/>
          <a:cs typeface="Signika"/>
        </a:defRPr>
      </a:lvl1pPr>
    </p:titleStyle>
    <p:bodyStyle>
      <a:lvl1pPr marL="457200" indent="-457200" algn="l" defTabSz="1218565" rtl="0" eaLnBrk="1" latinLnBrk="0" hangingPunct="1">
        <a:spcBef>
          <a:spcPct val="20000"/>
        </a:spcBef>
        <a:buFont typeface="Arial" panose="020B0604020202020204" pitchFamily="34" charset="0"/>
        <a:buChar char="•"/>
        <a:defRPr sz="2665" kern="1200">
          <a:solidFill>
            <a:srgbClr val="17375E"/>
          </a:solidFill>
          <a:latin typeface="+mn-lt"/>
          <a:ea typeface="+mn-ea"/>
          <a:cs typeface="+mn-cs"/>
        </a:defRPr>
      </a:lvl1pPr>
      <a:lvl2pPr marL="990600" indent="-381000" algn="l" defTabSz="1218565" rtl="0" eaLnBrk="1" latinLnBrk="0" hangingPunct="1">
        <a:spcBef>
          <a:spcPct val="20000"/>
        </a:spcBef>
        <a:buFont typeface="Arial" panose="020B0604020202020204" pitchFamily="34" charset="0"/>
        <a:buChar char="–"/>
        <a:defRPr sz="2400" kern="1200">
          <a:solidFill>
            <a:srgbClr val="17375E"/>
          </a:solidFill>
          <a:latin typeface="+mn-lt"/>
          <a:ea typeface="+mn-ea"/>
          <a:cs typeface="+mn-cs"/>
        </a:defRPr>
      </a:lvl2pPr>
      <a:lvl3pPr marL="1524000" indent="-304800" algn="l" defTabSz="1218565" rtl="0" eaLnBrk="1" latinLnBrk="0" hangingPunct="1">
        <a:spcBef>
          <a:spcPct val="20000"/>
        </a:spcBef>
        <a:buFont typeface="Arial" panose="020B0604020202020204" pitchFamily="34" charset="0"/>
        <a:buChar char="•"/>
        <a:defRPr sz="2135" kern="1200">
          <a:solidFill>
            <a:srgbClr val="17375E"/>
          </a:solidFill>
          <a:latin typeface="+mn-lt"/>
          <a:ea typeface="+mn-ea"/>
          <a:cs typeface="+mn-cs"/>
        </a:defRPr>
      </a:lvl3pPr>
      <a:lvl4pPr marL="2133600" indent="-304800" algn="l" defTabSz="1218565" rtl="0" eaLnBrk="1" latinLnBrk="0" hangingPunct="1">
        <a:spcBef>
          <a:spcPct val="20000"/>
        </a:spcBef>
        <a:buFont typeface="Arial" panose="020B0604020202020204" pitchFamily="34" charset="0"/>
        <a:buChar char="–"/>
        <a:defRPr sz="1865" kern="1200">
          <a:solidFill>
            <a:srgbClr val="17375E"/>
          </a:solidFill>
          <a:latin typeface="+mn-lt"/>
          <a:ea typeface="+mn-ea"/>
          <a:cs typeface="+mn-cs"/>
        </a:defRPr>
      </a:lvl4pPr>
      <a:lvl5pPr marL="2743200" indent="-304800" algn="l" defTabSz="1218565" rtl="0" eaLnBrk="1" latinLnBrk="0" hangingPunct="1">
        <a:spcBef>
          <a:spcPct val="20000"/>
        </a:spcBef>
        <a:buFont typeface="Arial" panose="020B0604020202020204" pitchFamily="34" charset="0"/>
        <a:buChar char="»"/>
        <a:defRPr sz="1865" kern="1200">
          <a:solidFill>
            <a:srgbClr val="17375E"/>
          </a:solidFill>
          <a:latin typeface="+mn-lt"/>
          <a:ea typeface="+mn-ea"/>
          <a:cs typeface="+mn-cs"/>
        </a:defRPr>
      </a:lvl5pPr>
      <a:lvl6pPr marL="33528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p:bodyStyle>
    <p:otherStyle>
      <a:defPPr>
        <a:defRPr lang="en-US"/>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 name="Picture 9" descr="hexa.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09600" y="355600"/>
            <a:ext cx="10972800" cy="1143000"/>
          </a:xfrm>
          <a:prstGeom prst="rect">
            <a:avLst/>
          </a:prstGeom>
        </p:spPr>
        <p:txBody>
          <a:bodyPr vert="horz" lIns="91440" tIns="45720" rIns="91440" bIns="45720" rtlCol="0" anchor="ctr">
            <a:normAutofit/>
          </a:bodyPr>
          <a:lstStyle/>
          <a:p>
            <a:r>
              <a:rPr lang="en-US" dirty="0"/>
              <a:t>Click to edit Master title style</a:t>
            </a:r>
            <a:endParaRPr lang="en-US" dirty="0"/>
          </a:p>
        </p:txBody>
      </p:sp>
      <p:sp>
        <p:nvSpPr>
          <p:cNvPr id="3" name="Text Placeholder 2"/>
          <p:cNvSpPr>
            <a:spLocks noGrp="1"/>
          </p:cNvSpPr>
          <p:nvPr>
            <p:ph type="body" idx="1"/>
          </p:nvPr>
        </p:nvSpPr>
        <p:spPr>
          <a:xfrm>
            <a:off x="609600" y="1600202"/>
            <a:ext cx="10972800" cy="4165599"/>
          </a:xfrm>
          <a:prstGeom prst="rect">
            <a:avLst/>
          </a:prstGeom>
        </p:spPr>
        <p:txBody>
          <a:bodyPr vert="horz" lIns="91440" tIns="45720" rIns="91440" bIns="45720" rtlCol="0">
            <a:normAutofit/>
          </a:bodyPr>
          <a:lstStyle/>
          <a:p>
            <a:pPr lvl="0"/>
            <a:r>
              <a:rPr lang="en-US" dirty="0"/>
              <a:t>Click to 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en-US" dirty="0"/>
          </a:p>
        </p:txBody>
      </p:sp>
      <p:sp>
        <p:nvSpPr>
          <p:cNvPr id="11" name="Freeform 5"/>
          <p:cNvSpPr/>
          <p:nvPr userDrawn="1"/>
        </p:nvSpPr>
        <p:spPr bwMode="auto">
          <a:xfrm rot="5400000">
            <a:off x="11246809" y="6043601"/>
            <a:ext cx="541580" cy="47999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gradFill flip="none" rotWithShape="1">
            <a:gsLst>
              <a:gs pos="100000">
                <a:schemeClr val="bg1">
                  <a:lumMod val="97000"/>
                </a:schemeClr>
              </a:gs>
              <a:gs pos="2000">
                <a:schemeClr val="bg1">
                  <a:lumMod val="83000"/>
                </a:schemeClr>
              </a:gs>
            </a:gsLst>
            <a:lin ang="18900000" scaled="0"/>
            <a:tileRect/>
          </a:gradFill>
          <a:ln w="12700">
            <a:gradFill flip="none" rotWithShape="1">
              <a:gsLst>
                <a:gs pos="0">
                  <a:schemeClr val="bg1"/>
                </a:gs>
                <a:gs pos="100000">
                  <a:schemeClr val="bg1">
                    <a:lumMod val="80000"/>
                  </a:schemeClr>
                </a:gs>
              </a:gsLst>
              <a:lin ang="18900000" scaled="0"/>
              <a:tileRect/>
            </a:gradFill>
          </a:ln>
          <a:effectLst>
            <a:outerShdw blurRad="165100" dist="76200" dir="2700000" algn="tl" rotWithShape="0">
              <a:prstClr val="black">
                <a:alpha val="30000"/>
              </a:prstClr>
            </a:outerShdw>
          </a:effectLst>
        </p:spPr>
        <p:txBody>
          <a:bodyPr vert="horz" wrap="square" lIns="91440" tIns="45720" rIns="91440" bIns="45720" numCol="1" anchor="t" anchorCtr="0" compatLnSpc="1"/>
          <a:lstStyle/>
          <a:p>
            <a:endParaRPr lang="zh-CN" altLang="en-US">
              <a:solidFill>
                <a:prstClr val="black"/>
              </a:solidFill>
            </a:endParaRPr>
          </a:p>
        </p:txBody>
      </p:sp>
      <p:sp>
        <p:nvSpPr>
          <p:cNvPr id="4" name="Date Placeholder 3"/>
          <p:cNvSpPr>
            <a:spLocks noGrp="1"/>
          </p:cNvSpPr>
          <p:nvPr>
            <p:ph type="dt" sz="half" idx="2"/>
          </p:nvPr>
        </p:nvSpPr>
        <p:spPr>
          <a:xfrm>
            <a:off x="8940800" y="177800"/>
            <a:ext cx="28448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A6620504-D840-6A40-90BC-6F3747762FA2}" type="datetime1">
              <a:rPr lang="en-US" smtClean="0">
                <a:solidFill>
                  <a:prstClr val="black">
                    <a:tint val="75000"/>
                  </a:prstClr>
                </a:solidFill>
              </a:rPr>
            </a:fld>
            <a:endParaRPr lang="en-US">
              <a:solidFill>
                <a:prstClr val="black">
                  <a:tint val="75000"/>
                </a:prstClr>
              </a:solidFill>
            </a:endParaRPr>
          </a:p>
        </p:txBody>
      </p:sp>
      <p:sp>
        <p:nvSpPr>
          <p:cNvPr id="5" name="Footer Placeholder 4"/>
          <p:cNvSpPr>
            <a:spLocks noGrp="1"/>
          </p:cNvSpPr>
          <p:nvPr>
            <p:ph type="ftr" sz="quarter" idx="3"/>
          </p:nvPr>
        </p:nvSpPr>
        <p:spPr>
          <a:xfrm>
            <a:off x="4165600" y="6332538"/>
            <a:ext cx="3860800" cy="365125"/>
          </a:xfrm>
          <a:prstGeom prst="rect">
            <a:avLst/>
          </a:prstGeom>
        </p:spPr>
        <p:txBody>
          <a:bodyPr vert="horz" lIns="91440" tIns="45720" rIns="91440" bIns="45720" rtlCol="0" anchor="ctr"/>
          <a:lstStyle>
            <a:lvl1pPr algn="ctr">
              <a:defRPr sz="1600">
                <a:solidFill>
                  <a:schemeClr val="bg1">
                    <a:lumMod val="65000"/>
                  </a:schemeClr>
                </a:solidFill>
              </a:defRPr>
            </a:lvl1pPr>
          </a:lstStyle>
          <a:p>
            <a:endParaRPr lang="en-US" dirty="0">
              <a:solidFill>
                <a:prstClr val="white">
                  <a:lumMod val="65000"/>
                </a:prstClr>
              </a:solidFill>
            </a:endParaRPr>
          </a:p>
        </p:txBody>
      </p:sp>
      <p:cxnSp>
        <p:nvCxnSpPr>
          <p:cNvPr id="9" name="Straight Connector 8"/>
          <p:cNvCxnSpPr/>
          <p:nvPr userDrawn="1"/>
        </p:nvCxnSpPr>
        <p:spPr>
          <a:xfrm>
            <a:off x="812800" y="6273801"/>
            <a:ext cx="10464800" cy="19599"/>
          </a:xfrm>
          <a:prstGeom prst="line">
            <a:avLst/>
          </a:prstGeom>
          <a:ln w="9525" cmpd="sng">
            <a:solidFill>
              <a:schemeClr val="bg1">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6" name="Slide Number Placeholder 5"/>
          <p:cNvSpPr>
            <a:spLocks noGrp="1"/>
          </p:cNvSpPr>
          <p:nvPr>
            <p:ph type="sldNum" sz="quarter" idx="4"/>
          </p:nvPr>
        </p:nvSpPr>
        <p:spPr>
          <a:xfrm>
            <a:off x="11282884" y="6144296"/>
            <a:ext cx="480000" cy="304800"/>
          </a:xfrm>
          <a:prstGeom prst="rect">
            <a:avLst/>
          </a:prstGeom>
        </p:spPr>
        <p:txBody>
          <a:bodyPr vert="horz" lIns="91440" tIns="45720" rIns="91440" bIns="45720" rtlCol="0" anchor="ctr"/>
          <a:lstStyle>
            <a:lvl1pPr algn="ctr">
              <a:defRPr sz="1600" b="0">
                <a:solidFill>
                  <a:schemeClr val="tx1">
                    <a:lumMod val="50000"/>
                    <a:lumOff val="50000"/>
                  </a:schemeClr>
                </a:solidFill>
                <a:latin typeface="Impact" panose="020B0806030902050204" pitchFamily="34" charset="0"/>
                <a:ea typeface="Impact" panose="020B0806030902050204" pitchFamily="34" charset="0"/>
                <a:cs typeface="Impact" panose="020B0806030902050204" pitchFamily="34" charset="0"/>
              </a:defRPr>
            </a:lvl1pPr>
          </a:lstStyle>
          <a:p>
            <a:fld id="{857B18ED-D931-45F4-8873-1BEDAB4DC03E}" type="slidenum">
              <a:rPr lang="en-US" smtClean="0">
                <a:solidFill>
                  <a:prstClr val="black">
                    <a:lumMod val="50000"/>
                    <a:lumOff val="50000"/>
                  </a:prstClr>
                </a:solidFill>
              </a:rPr>
            </a:fld>
            <a:endParaRPr lang="en-US" dirty="0">
              <a:solidFill>
                <a:prstClr val="black">
                  <a:lumMod val="50000"/>
                  <a:lumOff val="50000"/>
                </a:prstClr>
              </a:solidFill>
            </a:endParaRPr>
          </a:p>
        </p:txBody>
      </p:sp>
    </p:spTree>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Lst>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hf hdr="0" ftr="0" dt="0"/>
  <p:txStyles>
    <p:titleStyle>
      <a:lvl1pPr algn="l" defTabSz="1218565" rtl="0" eaLnBrk="1" latinLnBrk="0" hangingPunct="1">
        <a:spcBef>
          <a:spcPct val="0"/>
        </a:spcBef>
        <a:buNone/>
        <a:defRPr sz="4535" kern="1200">
          <a:solidFill>
            <a:srgbClr val="17375E"/>
          </a:solidFill>
          <a:latin typeface="Signika"/>
          <a:ea typeface="Open Sans Extrabold" pitchFamily="34" charset="0"/>
          <a:cs typeface="Signika"/>
        </a:defRPr>
      </a:lvl1pPr>
    </p:titleStyle>
    <p:bodyStyle>
      <a:lvl1pPr marL="457200" indent="-457200" algn="l" defTabSz="1218565" rtl="0" eaLnBrk="1" latinLnBrk="0" hangingPunct="1">
        <a:spcBef>
          <a:spcPct val="20000"/>
        </a:spcBef>
        <a:buFont typeface="Arial" panose="020B0604020202020204" pitchFamily="34" charset="0"/>
        <a:buChar char="•"/>
        <a:defRPr sz="2665" kern="1200">
          <a:solidFill>
            <a:srgbClr val="17375E"/>
          </a:solidFill>
          <a:latin typeface="+mn-lt"/>
          <a:ea typeface="+mn-ea"/>
          <a:cs typeface="+mn-cs"/>
        </a:defRPr>
      </a:lvl1pPr>
      <a:lvl2pPr marL="990600" indent="-381000" algn="l" defTabSz="1218565" rtl="0" eaLnBrk="1" latinLnBrk="0" hangingPunct="1">
        <a:spcBef>
          <a:spcPct val="20000"/>
        </a:spcBef>
        <a:buFont typeface="Arial" panose="020B0604020202020204" pitchFamily="34" charset="0"/>
        <a:buChar char="–"/>
        <a:defRPr sz="2400" kern="1200">
          <a:solidFill>
            <a:srgbClr val="17375E"/>
          </a:solidFill>
          <a:latin typeface="+mn-lt"/>
          <a:ea typeface="+mn-ea"/>
          <a:cs typeface="+mn-cs"/>
        </a:defRPr>
      </a:lvl2pPr>
      <a:lvl3pPr marL="1524000" indent="-304800" algn="l" defTabSz="1218565" rtl="0" eaLnBrk="1" latinLnBrk="0" hangingPunct="1">
        <a:spcBef>
          <a:spcPct val="20000"/>
        </a:spcBef>
        <a:buFont typeface="Arial" panose="020B0604020202020204" pitchFamily="34" charset="0"/>
        <a:buChar char="•"/>
        <a:defRPr sz="2135" kern="1200">
          <a:solidFill>
            <a:srgbClr val="17375E"/>
          </a:solidFill>
          <a:latin typeface="+mn-lt"/>
          <a:ea typeface="+mn-ea"/>
          <a:cs typeface="+mn-cs"/>
        </a:defRPr>
      </a:lvl3pPr>
      <a:lvl4pPr marL="2133600" indent="-304800" algn="l" defTabSz="1218565" rtl="0" eaLnBrk="1" latinLnBrk="0" hangingPunct="1">
        <a:spcBef>
          <a:spcPct val="20000"/>
        </a:spcBef>
        <a:buFont typeface="Arial" panose="020B0604020202020204" pitchFamily="34" charset="0"/>
        <a:buChar char="–"/>
        <a:defRPr sz="1865" kern="1200">
          <a:solidFill>
            <a:srgbClr val="17375E"/>
          </a:solidFill>
          <a:latin typeface="+mn-lt"/>
          <a:ea typeface="+mn-ea"/>
          <a:cs typeface="+mn-cs"/>
        </a:defRPr>
      </a:lvl4pPr>
      <a:lvl5pPr marL="2743200" indent="-304800" algn="l" defTabSz="1218565" rtl="0" eaLnBrk="1" latinLnBrk="0" hangingPunct="1">
        <a:spcBef>
          <a:spcPct val="20000"/>
        </a:spcBef>
        <a:buFont typeface="Arial" panose="020B0604020202020204" pitchFamily="34" charset="0"/>
        <a:buChar char="»"/>
        <a:defRPr sz="1865" kern="1200">
          <a:solidFill>
            <a:srgbClr val="17375E"/>
          </a:solidFill>
          <a:latin typeface="+mn-lt"/>
          <a:ea typeface="+mn-ea"/>
          <a:cs typeface="+mn-cs"/>
        </a:defRPr>
      </a:lvl5pPr>
      <a:lvl6pPr marL="33528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8565" rtl="0" eaLnBrk="1" latinLnBrk="0" hangingPunct="1">
        <a:spcBef>
          <a:spcPct val="20000"/>
        </a:spcBef>
        <a:buFont typeface="Arial" panose="020B0604020202020204" pitchFamily="34" charset="0"/>
        <a:buChar char="•"/>
        <a:defRPr sz="2665" kern="1200">
          <a:solidFill>
            <a:schemeClr val="tx1"/>
          </a:solidFill>
          <a:latin typeface="+mn-lt"/>
          <a:ea typeface="+mn-ea"/>
          <a:cs typeface="+mn-cs"/>
        </a:defRPr>
      </a:lvl9pPr>
    </p:bodyStyle>
    <p:otherStyle>
      <a:defPPr>
        <a:defRPr lang="en-US"/>
      </a:defPPr>
      <a:lvl1pPr marL="0" algn="l" defTabSz="1218565" rtl="0" eaLnBrk="1" latinLnBrk="0" hangingPunct="1">
        <a:defRPr sz="2400" kern="1200">
          <a:solidFill>
            <a:schemeClr val="tx1"/>
          </a:solidFill>
          <a:latin typeface="+mn-lt"/>
          <a:ea typeface="+mn-ea"/>
          <a:cs typeface="+mn-cs"/>
        </a:defRPr>
      </a:lvl1pPr>
      <a:lvl2pPr marL="609600" algn="l" defTabSz="1218565" rtl="0" eaLnBrk="1" latinLnBrk="0" hangingPunct="1">
        <a:defRPr sz="2400" kern="1200">
          <a:solidFill>
            <a:schemeClr val="tx1"/>
          </a:solidFill>
          <a:latin typeface="+mn-lt"/>
          <a:ea typeface="+mn-ea"/>
          <a:cs typeface="+mn-cs"/>
        </a:defRPr>
      </a:lvl2pPr>
      <a:lvl3pPr marL="1219200" algn="l" defTabSz="1218565" rtl="0" eaLnBrk="1" latinLnBrk="0" hangingPunct="1">
        <a:defRPr sz="2400" kern="1200">
          <a:solidFill>
            <a:schemeClr val="tx1"/>
          </a:solidFill>
          <a:latin typeface="+mn-lt"/>
          <a:ea typeface="+mn-ea"/>
          <a:cs typeface="+mn-cs"/>
        </a:defRPr>
      </a:lvl3pPr>
      <a:lvl4pPr marL="1828800" algn="l" defTabSz="1218565" rtl="0" eaLnBrk="1" latinLnBrk="0" hangingPunct="1">
        <a:defRPr sz="2400" kern="1200">
          <a:solidFill>
            <a:schemeClr val="tx1"/>
          </a:solidFill>
          <a:latin typeface="+mn-lt"/>
          <a:ea typeface="+mn-ea"/>
          <a:cs typeface="+mn-cs"/>
        </a:defRPr>
      </a:lvl4pPr>
      <a:lvl5pPr marL="2438400" algn="l" defTabSz="1218565" rtl="0" eaLnBrk="1" latinLnBrk="0" hangingPunct="1">
        <a:defRPr sz="2400" kern="1200">
          <a:solidFill>
            <a:schemeClr val="tx1"/>
          </a:solidFill>
          <a:latin typeface="+mn-lt"/>
          <a:ea typeface="+mn-ea"/>
          <a:cs typeface="+mn-cs"/>
        </a:defRPr>
      </a:lvl5pPr>
      <a:lvl6pPr marL="3048000" algn="l" defTabSz="1218565" rtl="0" eaLnBrk="1" latinLnBrk="0" hangingPunct="1">
        <a:defRPr sz="2400" kern="1200">
          <a:solidFill>
            <a:schemeClr val="tx1"/>
          </a:solidFill>
          <a:latin typeface="+mn-lt"/>
          <a:ea typeface="+mn-ea"/>
          <a:cs typeface="+mn-cs"/>
        </a:defRPr>
      </a:lvl6pPr>
      <a:lvl7pPr marL="3657600" algn="l" defTabSz="1218565" rtl="0" eaLnBrk="1" latinLnBrk="0" hangingPunct="1">
        <a:defRPr sz="2400" kern="1200">
          <a:solidFill>
            <a:schemeClr val="tx1"/>
          </a:solidFill>
          <a:latin typeface="+mn-lt"/>
          <a:ea typeface="+mn-ea"/>
          <a:cs typeface="+mn-cs"/>
        </a:defRPr>
      </a:lvl7pPr>
      <a:lvl8pPr marL="4267200" algn="l" defTabSz="1218565" rtl="0" eaLnBrk="1" latinLnBrk="0" hangingPunct="1">
        <a:defRPr sz="2400" kern="1200">
          <a:solidFill>
            <a:schemeClr val="tx1"/>
          </a:solidFill>
          <a:latin typeface="+mn-lt"/>
          <a:ea typeface="+mn-ea"/>
          <a:cs typeface="+mn-cs"/>
        </a:defRPr>
      </a:lvl8pPr>
      <a:lvl9pPr marL="4876800" algn="l" defTabSz="1218565" rtl="0" eaLnBrk="1" latinLnBrk="0" hangingPunct="1">
        <a:defRPr sz="24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二级</a:t>
            </a:r>
            <a:endParaRPr lang="zh-CN" altLang="en-US"/>
          </a:p>
          <a:p>
            <a:pPr lvl="2"/>
            <a:r>
              <a:rPr lang="zh-CN" altLang="en-US"/>
              <a:t>三级</a:t>
            </a:r>
            <a:endParaRPr lang="zh-CN" altLang="en-US"/>
          </a:p>
          <a:p>
            <a:pPr lvl="3"/>
            <a:r>
              <a:rPr lang="zh-CN" altLang="en-US"/>
              <a:t>四级</a:t>
            </a:r>
            <a:endParaRPr lang="zh-CN" altLang="en-US"/>
          </a:p>
          <a:p>
            <a:pPr lvl="4"/>
            <a:r>
              <a:rPr lang="zh-CN" altLang="en-US"/>
              <a:t>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185D51-3D05-4571-A283-B4A35CD20CD1}"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B187E-2E7E-4C60-849C-ECEFA0A1AE2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0" y="2526030"/>
            <a:ext cx="12192000" cy="1402080"/>
          </a:xfrm>
          <a:prstGeom prst="rect">
            <a:avLst/>
          </a:prstGeom>
          <a:solidFill>
            <a:srgbClr val="01ACBE"/>
          </a:soli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mn-ea"/>
            </a:endParaRPr>
          </a:p>
        </p:txBody>
      </p:sp>
      <p:sp>
        <p:nvSpPr>
          <p:cNvPr id="196" name="文本框 195"/>
          <p:cNvSpPr txBox="1"/>
          <p:nvPr/>
        </p:nvSpPr>
        <p:spPr>
          <a:xfrm>
            <a:off x="1982470" y="1473200"/>
            <a:ext cx="8730615" cy="706755"/>
          </a:xfrm>
          <a:prstGeom prst="rect">
            <a:avLst/>
          </a:prstGeom>
          <a:noFill/>
          <a:ln w="19050">
            <a:solidFill>
              <a:srgbClr val="C00000"/>
            </a:solidFill>
          </a:ln>
        </p:spPr>
        <p:txBody>
          <a:bodyPr wrap="square" rtlCol="0">
            <a:spAutoFit/>
          </a:bodyPr>
          <a:p>
            <a:pPr algn="ctr"/>
            <a:r>
              <a:rPr lang="en-US" altLang="zh-CN" sz="4000" b="1" dirty="0">
                <a:solidFill>
                  <a:srgbClr val="C00000"/>
                </a:solidFill>
                <a:latin typeface="方正姚体" panose="02010601030101010101" charset="-122"/>
                <a:ea typeface="方正姚体" panose="02010601030101010101" charset="-122"/>
              </a:rPr>
              <a:t>2022</a:t>
            </a:r>
            <a:r>
              <a:rPr lang="zh-CN" altLang="en-US" sz="4000" b="1" dirty="0">
                <a:solidFill>
                  <a:srgbClr val="C00000"/>
                </a:solidFill>
                <a:latin typeface="方正姚体" panose="02010601030101010101" charset="-122"/>
                <a:ea typeface="方正姚体" panose="02010601030101010101" charset="-122"/>
              </a:rPr>
              <a:t>级</a:t>
            </a:r>
            <a:r>
              <a:rPr lang="zh-CN" sz="4000" b="1" dirty="0">
                <a:solidFill>
                  <a:srgbClr val="C00000"/>
                </a:solidFill>
                <a:latin typeface="方正姚体" panose="02010601030101010101" charset="-122"/>
                <a:ea typeface="方正姚体" panose="02010601030101010101" charset="-122"/>
              </a:rPr>
              <a:t>高一年级第二学期</a:t>
            </a:r>
            <a:endParaRPr lang="zh-CN" sz="4000" b="1" dirty="0">
              <a:solidFill>
                <a:srgbClr val="C00000"/>
              </a:solidFill>
              <a:latin typeface="方正姚体" panose="02010601030101010101" charset="-122"/>
              <a:ea typeface="方正姚体" panose="02010601030101010101" charset="-122"/>
            </a:endParaRPr>
          </a:p>
        </p:txBody>
      </p:sp>
      <p:sp>
        <p:nvSpPr>
          <p:cNvPr id="4" name="文本框 3"/>
          <p:cNvSpPr txBox="1"/>
          <p:nvPr/>
        </p:nvSpPr>
        <p:spPr>
          <a:xfrm>
            <a:off x="3046730" y="2606040"/>
            <a:ext cx="5808345" cy="1322070"/>
          </a:xfrm>
          <a:prstGeom prst="rect">
            <a:avLst/>
          </a:prstGeom>
          <a:noFill/>
          <a:ln>
            <a:noFill/>
          </a:ln>
        </p:spPr>
        <p:txBody>
          <a:bodyPr wrap="square" rtlCol="0">
            <a:spAutoFit/>
          </a:bodyPr>
          <a:p>
            <a:pPr algn="ctr"/>
            <a:r>
              <a:rPr lang="zh-CN" sz="8000" b="1" dirty="0">
                <a:solidFill>
                  <a:srgbClr val="C00000"/>
                </a:solidFill>
                <a:latin typeface="方正姚体" panose="02010601030101010101" charset="-122"/>
                <a:ea typeface="方正姚体" panose="02010601030101010101" charset="-122"/>
              </a:rPr>
              <a:t>工作总结</a:t>
            </a:r>
            <a:endParaRPr lang="zh-CN" sz="8000" b="1" dirty="0">
              <a:solidFill>
                <a:srgbClr val="C00000"/>
              </a:solidFill>
              <a:latin typeface="方正姚体" panose="02010601030101010101" charset="-122"/>
              <a:ea typeface="方正姚体" panose="0201060103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8</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965835" y="1492885"/>
            <a:ext cx="10476230" cy="474281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  </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 </a:t>
            </a:r>
            <a:endPar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7</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、提前研究制定假期作业检查和线上答疑管理办法，充分挖掘教学潜力，提高假期学习效率。暑假第三周做了一次网上学习情况调研，显示</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87.4%</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同学能认真完成作业，</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86.3%</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的同学制定了学习计划并完成，</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40.2%</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的同学每天学习时长在</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4</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个小时以上，</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44.6%</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的同学任务自己的学习状态很好，一半以上的同学认为学习状态一般。</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73.6%</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的同学认为老师对作业进行了全部检查。另有</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25.3</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的同学认为老师对作业进行了抽查。</a:t>
            </a:r>
            <a:r>
              <a:rPr lang="zh-CN" altLang="en-US" sz="2800">
                <a:latin typeface="方正粗黑宋简体" panose="02000000000000000000" charset="-122"/>
                <a:ea typeface="方正粗黑宋简体" panose="02000000000000000000" charset="-122"/>
                <a:cs typeface="方正粗黑宋简体" panose="02000000000000000000" charset="-122"/>
                <a:sym typeface="+mn-ea"/>
              </a:rPr>
              <a:t>不足是年级处对假期作业的检查统计没有跟紧，做的不够细致，需要进一步落到实处。</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9</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976630" y="1574800"/>
            <a:ext cx="10041890" cy="3709035"/>
          </a:xfrm>
          <a:prstGeom prst="rect">
            <a:avLst/>
          </a:prstGeom>
          <a:noFill/>
        </p:spPr>
        <p:txBody>
          <a:bodyPr wrap="square" rtlCol="0">
            <a:spAutoFit/>
          </a:bodyPr>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 </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8</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家校合作，开放办学，共同施教。分班后，各班建立家长委员会和年级的家长委员会。由于本学期进行了两次选科，中间穿插了很多考试，所以没有举行家长开放日活动。在放假前，统一召开了一次全体家长会。我在广播系统中</a:t>
            </a:r>
            <a:r>
              <a:rPr lang="zh-CN" altLang="en-US" sz="2800">
                <a:latin typeface="方正粗黑宋简体" panose="02000000000000000000" charset="-122"/>
                <a:ea typeface="方正粗黑宋简体" panose="02000000000000000000" charset="-122"/>
                <a:cs typeface="方正粗黑宋简体" panose="02000000000000000000" charset="-122"/>
                <a:sym typeface="+mn-ea"/>
              </a:rPr>
              <a:t>统一</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进行了一些事项的讲话，各班然后分别召开会议，取得了很好的效果。本学期要继续加强家校合作。</a:t>
            </a:r>
            <a:endPar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10</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987425" y="1574800"/>
            <a:ext cx="10041890" cy="3709035"/>
          </a:xfrm>
          <a:prstGeom prst="rect">
            <a:avLst/>
          </a:prstGeom>
          <a:noFill/>
        </p:spPr>
        <p:txBody>
          <a:bodyPr wrap="square" rtlCol="0">
            <a:spAutoFit/>
          </a:bodyPr>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 </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9</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进行培优工作，争取更多学生重点上线。在学校领导的指导下，高一年级在期中考试之后开始进行培优章程的制定和学生的选拔工作，在中高考期间通过线上授课的方式，朱汉峰老师对学优生进行了数学方面的专项培训。在暑假放假前，召开了一次培优学生家长会，王金星主任就家长与孩子如何相处问题做了专题讲座，起到了良好的效果。</a:t>
            </a:r>
            <a:endPar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11</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987425" y="1610360"/>
            <a:ext cx="10476230" cy="215836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  </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 </a:t>
            </a:r>
            <a:endPar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10</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、上学期工作计划提到了探索小语种教学，拓宽学生提升成绩的途径问题。但由于山东省的一个学校在这方面出现舆情，这项工作搁置，没有启动。</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12</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857885" y="1675765"/>
            <a:ext cx="10476230" cy="215836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三、下学期的工作展望  </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 </a:t>
            </a:r>
            <a:endPar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继续抓好常规工作，俗话说，把平常工作做好了，就是不平常。重点做好以下三方面的工作：</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1</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、加强教师队伍建设；</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2</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、实行全员管理；</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3</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、开展激情早读；</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4</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、打造年级文化。</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062037"/>
            <a:ext cx="12192000" cy="4543425"/>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endParaRPr>
          </a:p>
        </p:txBody>
      </p:sp>
      <p:cxnSp>
        <p:nvCxnSpPr>
          <p:cNvPr id="5" name="直接连接符 4"/>
          <p:cNvCxnSpPr/>
          <p:nvPr/>
        </p:nvCxnSpPr>
        <p:spPr>
          <a:xfrm>
            <a:off x="1009650" y="4165600"/>
            <a:ext cx="30194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906270" y="4385600"/>
            <a:ext cx="5780280" cy="520720"/>
          </a:xfrm>
          <a:prstGeom prst="rect">
            <a:avLst/>
          </a:prstGeom>
        </p:spPr>
        <p:txBody>
          <a:bodyPr wrap="square">
            <a:spAutoFit/>
          </a:bodyPr>
          <a:lstStyle/>
          <a:p>
            <a:pPr algn="dist">
              <a:lnSpc>
                <a:spcPct val="120000"/>
              </a:lnSpc>
            </a:pPr>
            <a:r>
              <a:rPr lang="en-US" altLang="zh-CN" sz="1200" dirty="0">
                <a:solidFill>
                  <a:schemeClr val="bg1"/>
                </a:solidFill>
                <a:latin typeface="+mn-ea"/>
              </a:rPr>
              <a:t>May I be strenuous, energetic and persevering ! May I be patient! May I be able to bear and forbear the wrongs of others! May I ever keep a promise given!</a:t>
            </a:r>
            <a:endParaRPr lang="zh-CN" altLang="en-US" sz="1200" dirty="0">
              <a:solidFill>
                <a:schemeClr val="bg1"/>
              </a:solidFill>
              <a:latin typeface="+mn-ea"/>
            </a:endParaRPr>
          </a:p>
        </p:txBody>
      </p:sp>
      <p:sp>
        <p:nvSpPr>
          <p:cNvPr id="7" name="文本框 6"/>
          <p:cNvSpPr txBox="1"/>
          <p:nvPr/>
        </p:nvSpPr>
        <p:spPr>
          <a:xfrm>
            <a:off x="3777615" y="1574800"/>
            <a:ext cx="5695950" cy="706755"/>
          </a:xfrm>
          <a:prstGeom prst="rect">
            <a:avLst/>
          </a:prstGeom>
          <a:noFill/>
        </p:spPr>
        <p:txBody>
          <a:bodyPr wrap="square" rtlCol="0">
            <a:spAutoFit/>
          </a:bodyPr>
          <a:p>
            <a:r>
              <a:rPr lang="en-US" altLang="zh-CN" sz="4000">
                <a:solidFill>
                  <a:schemeClr val="bg1"/>
                </a:solidFill>
                <a:latin typeface="方正姚体" panose="02010601030101010101" charset="-122"/>
                <a:ea typeface="方正姚体" panose="02010601030101010101" charset="-122"/>
                <a:cs typeface="方正姚体" panose="02010601030101010101" charset="-122"/>
              </a:rPr>
              <a:t>2023-2024</a:t>
            </a:r>
            <a:r>
              <a:rPr lang="zh-CN" altLang="zh-CN" sz="4000">
                <a:solidFill>
                  <a:schemeClr val="bg1"/>
                </a:solidFill>
                <a:latin typeface="方正姚体" panose="02010601030101010101" charset="-122"/>
                <a:ea typeface="方正姚体" panose="02010601030101010101" charset="-122"/>
                <a:cs typeface="方正姚体" panose="02010601030101010101" charset="-122"/>
              </a:rPr>
              <a:t>学年第一学期</a:t>
            </a:r>
            <a:endParaRPr lang="zh-CN" altLang="zh-CN" sz="4000">
              <a:solidFill>
                <a:schemeClr val="bg1"/>
              </a:solidFill>
              <a:latin typeface="方正姚体" panose="02010601030101010101" charset="-122"/>
              <a:ea typeface="方正姚体" panose="02010601030101010101" charset="-122"/>
              <a:cs typeface="方正姚体" panose="02010601030101010101" charset="-122"/>
            </a:endParaRPr>
          </a:p>
        </p:txBody>
      </p:sp>
      <p:sp>
        <p:nvSpPr>
          <p:cNvPr id="9" name="文本框 8"/>
          <p:cNvSpPr txBox="1"/>
          <p:nvPr/>
        </p:nvSpPr>
        <p:spPr>
          <a:xfrm>
            <a:off x="2651125" y="2449830"/>
            <a:ext cx="8219440" cy="1198880"/>
          </a:xfrm>
          <a:prstGeom prst="rect">
            <a:avLst/>
          </a:prstGeom>
          <a:noFill/>
        </p:spPr>
        <p:txBody>
          <a:bodyPr wrap="square" rtlCol="0">
            <a:spAutoFit/>
          </a:bodyPr>
          <a:p>
            <a:r>
              <a:rPr lang="zh-CN" altLang="zh-CN" sz="7200">
                <a:solidFill>
                  <a:schemeClr val="bg1"/>
                </a:solidFill>
                <a:latin typeface="方正姚体" panose="02010601030101010101" charset="-122"/>
                <a:ea typeface="方正姚体" panose="02010601030101010101" charset="-122"/>
                <a:cs typeface="方正姚体" panose="02010601030101010101" charset="-122"/>
              </a:rPr>
              <a:t>高二年级工作计划</a:t>
            </a:r>
            <a:endParaRPr lang="zh-CN" altLang="zh-CN" sz="7200">
              <a:solidFill>
                <a:schemeClr val="bg1"/>
              </a:solidFill>
              <a:latin typeface="方正姚体" panose="02010601030101010101" charset="-122"/>
              <a:ea typeface="方正姚体" panose="02010601030101010101" charset="-122"/>
              <a:cs typeface="方正姚体" panose="0201060103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0" y="1185862"/>
            <a:ext cx="12192000" cy="4681538"/>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p:nvSpPr>
        <p:spPr>
          <a:xfrm>
            <a:off x="963421" y="625155"/>
            <a:ext cx="1722629" cy="889320"/>
          </a:xfrm>
          <a:prstGeom prst="rect">
            <a:avLst/>
          </a:prstGeom>
          <a:solidFill>
            <a:srgbClr val="3542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latin typeface="汉仪雅酷黑 55W" panose="020B0504020202020204" pitchFamily="34" charset="-122"/>
              <a:ea typeface="汉仪雅酷黑 55W" panose="020B0504020202020204" pitchFamily="34" charset="-122"/>
            </a:endParaRPr>
          </a:p>
        </p:txBody>
      </p:sp>
      <p:sp>
        <p:nvSpPr>
          <p:cNvPr id="18" name="椭圆 17"/>
          <p:cNvSpPr/>
          <p:nvPr/>
        </p:nvSpPr>
        <p:spPr>
          <a:xfrm>
            <a:off x="2828915" y="1949902"/>
            <a:ext cx="733425" cy="7334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bg1"/>
              </a:solidFill>
              <a:latin typeface="汉仪雅酷黑 55W" panose="020B0504020202020204" pitchFamily="34" charset="-122"/>
              <a:ea typeface="汉仪雅酷黑 55W" panose="020B0504020202020204" pitchFamily="34" charset="-122"/>
            </a:endParaRPr>
          </a:p>
        </p:txBody>
      </p:sp>
      <p:sp>
        <p:nvSpPr>
          <p:cNvPr id="19" name="文本框 18"/>
          <p:cNvSpPr txBox="1"/>
          <p:nvPr/>
        </p:nvSpPr>
        <p:spPr>
          <a:xfrm>
            <a:off x="2832099" y="2036926"/>
            <a:ext cx="721214" cy="583565"/>
          </a:xfrm>
          <a:prstGeom prst="rect">
            <a:avLst/>
          </a:prstGeom>
          <a:noFill/>
        </p:spPr>
        <p:txBody>
          <a:bodyPr wrap="square" rtlCol="0">
            <a:spAutoFit/>
          </a:bodyPr>
          <a:lstStyle/>
          <a:p>
            <a:pPr algn="dist"/>
            <a:r>
              <a:rPr lang="en-US" altLang="zh-CN" sz="3200" dirty="0">
                <a:solidFill>
                  <a:srgbClr val="A3192C"/>
                </a:solidFill>
                <a:latin typeface="宋体" panose="02010600030101010101" pitchFamily="2" charset="-122"/>
                <a:ea typeface="宋体" panose="02010600030101010101" pitchFamily="2" charset="-122"/>
              </a:rPr>
              <a:t>01</a:t>
            </a:r>
            <a:endParaRPr lang="en-US" altLang="zh-CN" sz="3200" dirty="0">
              <a:solidFill>
                <a:srgbClr val="A3192C"/>
              </a:solidFill>
              <a:latin typeface="宋体" panose="02010600030101010101" pitchFamily="2" charset="-122"/>
              <a:ea typeface="宋体" panose="02010600030101010101" pitchFamily="2" charset="-122"/>
            </a:endParaRPr>
          </a:p>
        </p:txBody>
      </p:sp>
      <p:sp>
        <p:nvSpPr>
          <p:cNvPr id="16" name="矩形 15"/>
          <p:cNvSpPr/>
          <p:nvPr/>
        </p:nvSpPr>
        <p:spPr>
          <a:xfrm>
            <a:off x="3610466" y="1971854"/>
            <a:ext cx="3412634" cy="706755"/>
          </a:xfrm>
          <a:prstGeom prst="rect">
            <a:avLst/>
          </a:prstGeom>
        </p:spPr>
        <p:txBody>
          <a:bodyPr wrap="square">
            <a:spAutoFit/>
          </a:bodyPr>
          <a:lstStyle/>
          <a:p>
            <a:pPr algn="dist"/>
            <a:r>
              <a:rPr lang="zh-CN" altLang="en-US" sz="4000" dirty="0">
                <a:solidFill>
                  <a:schemeClr val="bg1"/>
                </a:solidFill>
                <a:latin typeface="黑体" panose="02010609060101010101" charset="-122"/>
                <a:ea typeface="黑体" panose="02010609060101010101" charset="-122"/>
              </a:rPr>
              <a:t>指导思想</a:t>
            </a:r>
            <a:endParaRPr lang="zh-CN" altLang="en-US" sz="4000" dirty="0">
              <a:solidFill>
                <a:schemeClr val="bg1"/>
              </a:solidFill>
              <a:latin typeface="黑体" panose="02010609060101010101" charset="-122"/>
              <a:ea typeface="黑体" panose="02010609060101010101" charset="-122"/>
            </a:endParaRPr>
          </a:p>
        </p:txBody>
      </p:sp>
      <p:sp>
        <p:nvSpPr>
          <p:cNvPr id="24" name="椭圆 23"/>
          <p:cNvSpPr/>
          <p:nvPr/>
        </p:nvSpPr>
        <p:spPr>
          <a:xfrm>
            <a:off x="2877187" y="3078932"/>
            <a:ext cx="733425" cy="7334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bg1"/>
              </a:solidFill>
              <a:latin typeface="汉仪雅酷黑 55W" panose="020B0504020202020204" pitchFamily="34" charset="-122"/>
              <a:ea typeface="汉仪雅酷黑 55W" panose="020B0504020202020204" pitchFamily="34" charset="-122"/>
            </a:endParaRPr>
          </a:p>
        </p:txBody>
      </p:sp>
      <p:sp>
        <p:nvSpPr>
          <p:cNvPr id="25" name="文本框 24"/>
          <p:cNvSpPr txBox="1"/>
          <p:nvPr/>
        </p:nvSpPr>
        <p:spPr>
          <a:xfrm>
            <a:off x="2828936" y="3153256"/>
            <a:ext cx="721214" cy="583565"/>
          </a:xfrm>
          <a:prstGeom prst="rect">
            <a:avLst/>
          </a:prstGeom>
          <a:noFill/>
        </p:spPr>
        <p:txBody>
          <a:bodyPr wrap="square" rtlCol="0">
            <a:spAutoFit/>
          </a:bodyPr>
          <a:lstStyle/>
          <a:p>
            <a:pPr algn="dist"/>
            <a:r>
              <a:rPr lang="en-US" altLang="zh-CN" sz="3200" dirty="0">
                <a:solidFill>
                  <a:srgbClr val="A3192C"/>
                </a:solidFill>
                <a:latin typeface="宋体" panose="02010600030101010101" pitchFamily="2" charset="-122"/>
                <a:ea typeface="宋体" panose="02010600030101010101" pitchFamily="2" charset="-122"/>
              </a:rPr>
              <a:t>02</a:t>
            </a:r>
            <a:endParaRPr lang="en-US" altLang="zh-CN" sz="3200" dirty="0">
              <a:solidFill>
                <a:srgbClr val="A3192C"/>
              </a:solidFill>
              <a:latin typeface="宋体" panose="02010600030101010101" pitchFamily="2" charset="-122"/>
              <a:ea typeface="宋体" panose="02010600030101010101" pitchFamily="2" charset="-122"/>
            </a:endParaRPr>
          </a:p>
        </p:txBody>
      </p:sp>
      <p:sp>
        <p:nvSpPr>
          <p:cNvPr id="22" name="矩形 21"/>
          <p:cNvSpPr/>
          <p:nvPr/>
        </p:nvSpPr>
        <p:spPr>
          <a:xfrm>
            <a:off x="3717158" y="3153589"/>
            <a:ext cx="3412634" cy="706755"/>
          </a:xfrm>
          <a:prstGeom prst="rect">
            <a:avLst/>
          </a:prstGeom>
        </p:spPr>
        <p:txBody>
          <a:bodyPr wrap="square">
            <a:spAutoFit/>
          </a:bodyPr>
          <a:lstStyle/>
          <a:p>
            <a:pPr algn="dist"/>
            <a:r>
              <a:rPr lang="zh-CN" altLang="en-US" sz="4000" dirty="0">
                <a:solidFill>
                  <a:schemeClr val="bg1"/>
                </a:solidFill>
                <a:latin typeface="黑体" panose="02010609060101010101" charset="-122"/>
                <a:ea typeface="黑体" panose="02010609060101010101" charset="-122"/>
              </a:rPr>
              <a:t>常规工作</a:t>
            </a:r>
            <a:endParaRPr lang="zh-CN" altLang="en-US" sz="4000" dirty="0">
              <a:solidFill>
                <a:schemeClr val="bg1"/>
              </a:solidFill>
              <a:latin typeface="黑体" panose="02010609060101010101" charset="-122"/>
              <a:ea typeface="黑体" panose="02010609060101010101" charset="-122"/>
            </a:endParaRPr>
          </a:p>
        </p:txBody>
      </p:sp>
      <p:sp>
        <p:nvSpPr>
          <p:cNvPr id="30" name="椭圆 29"/>
          <p:cNvSpPr/>
          <p:nvPr/>
        </p:nvSpPr>
        <p:spPr>
          <a:xfrm>
            <a:off x="2877175" y="4245194"/>
            <a:ext cx="733425" cy="733425"/>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bg1"/>
              </a:solidFill>
              <a:latin typeface="汉仪雅酷黑 55W" panose="020B0504020202020204" pitchFamily="34" charset="-122"/>
              <a:ea typeface="汉仪雅酷黑 55W" panose="020B0504020202020204" pitchFamily="34" charset="-122"/>
            </a:endParaRPr>
          </a:p>
        </p:txBody>
      </p:sp>
      <p:sp>
        <p:nvSpPr>
          <p:cNvPr id="31" name="文本框 30"/>
          <p:cNvSpPr txBox="1"/>
          <p:nvPr/>
        </p:nvSpPr>
        <p:spPr>
          <a:xfrm>
            <a:off x="2840989" y="4309993"/>
            <a:ext cx="721214" cy="583565"/>
          </a:xfrm>
          <a:prstGeom prst="rect">
            <a:avLst/>
          </a:prstGeom>
          <a:noFill/>
        </p:spPr>
        <p:txBody>
          <a:bodyPr wrap="square" rtlCol="0">
            <a:spAutoFit/>
          </a:bodyPr>
          <a:lstStyle/>
          <a:p>
            <a:pPr algn="dist"/>
            <a:r>
              <a:rPr lang="en-US" altLang="zh-CN" sz="3200" dirty="0">
                <a:solidFill>
                  <a:srgbClr val="A3192C"/>
                </a:solidFill>
                <a:latin typeface="宋体" panose="02010600030101010101" pitchFamily="2" charset="-122"/>
                <a:ea typeface="宋体" panose="02010600030101010101" pitchFamily="2" charset="-122"/>
              </a:rPr>
              <a:t>03</a:t>
            </a:r>
            <a:endParaRPr lang="en-US" altLang="zh-CN" sz="3200" dirty="0">
              <a:solidFill>
                <a:srgbClr val="A3192C"/>
              </a:solidFill>
              <a:latin typeface="宋体" panose="02010600030101010101" pitchFamily="2" charset="-122"/>
              <a:ea typeface="宋体" panose="02010600030101010101" pitchFamily="2" charset="-122"/>
            </a:endParaRPr>
          </a:p>
        </p:txBody>
      </p:sp>
      <p:sp>
        <p:nvSpPr>
          <p:cNvPr id="28" name="矩形 27"/>
          <p:cNvSpPr/>
          <p:nvPr/>
        </p:nvSpPr>
        <p:spPr>
          <a:xfrm>
            <a:off x="3827636" y="4267781"/>
            <a:ext cx="3412634" cy="706755"/>
          </a:xfrm>
          <a:prstGeom prst="rect">
            <a:avLst/>
          </a:prstGeom>
        </p:spPr>
        <p:txBody>
          <a:bodyPr wrap="square">
            <a:spAutoFit/>
          </a:bodyPr>
          <a:lstStyle/>
          <a:p>
            <a:pPr algn="dist"/>
            <a:r>
              <a:rPr lang="zh-CN" altLang="en-US" sz="4000" dirty="0">
                <a:solidFill>
                  <a:schemeClr val="bg1"/>
                </a:solidFill>
                <a:latin typeface="黑体" panose="02010609060101010101" charset="-122"/>
                <a:ea typeface="黑体" panose="02010609060101010101" charset="-122"/>
              </a:rPr>
              <a:t>重点工作</a:t>
            </a:r>
            <a:endParaRPr lang="zh-CN" altLang="en-US" sz="4000" dirty="0">
              <a:solidFill>
                <a:schemeClr val="bg1"/>
              </a:solidFill>
              <a:latin typeface="黑体" panose="02010609060101010101" charset="-122"/>
              <a:ea typeface="黑体" panose="02010609060101010101" charset="-122"/>
            </a:endParaRPr>
          </a:p>
        </p:txBody>
      </p:sp>
      <p:sp>
        <p:nvSpPr>
          <p:cNvPr id="39" name="文本框 38"/>
          <p:cNvSpPr txBox="1"/>
          <p:nvPr/>
        </p:nvSpPr>
        <p:spPr>
          <a:xfrm>
            <a:off x="1073353" y="711982"/>
            <a:ext cx="1479347" cy="768350"/>
          </a:xfrm>
          <a:prstGeom prst="rect">
            <a:avLst/>
          </a:prstGeom>
          <a:noFill/>
        </p:spPr>
        <p:txBody>
          <a:bodyPr wrap="square" rtlCol="0">
            <a:spAutoFit/>
          </a:bodyPr>
          <a:lstStyle/>
          <a:p>
            <a:pPr algn="dist"/>
            <a:r>
              <a:rPr lang="zh-CN" altLang="en-US" sz="4400" dirty="0">
                <a:solidFill>
                  <a:schemeClr val="bg1"/>
                </a:solidFill>
                <a:latin typeface="华文琥珀" panose="02010800040101010101" charset="-122"/>
                <a:ea typeface="华文琥珀" panose="02010800040101010101" charset="-122"/>
              </a:rPr>
              <a:t>目录</a:t>
            </a:r>
            <a:endParaRPr lang="zh-CN" altLang="en-US" sz="4400" dirty="0">
              <a:solidFill>
                <a:schemeClr val="bg1"/>
              </a:solidFill>
              <a:latin typeface="华文琥珀" panose="02010800040101010101" charset="-122"/>
              <a:ea typeface="华文琥珀" panose="02010800040101010101"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621631"/>
            <a:ext cx="12192000" cy="3614738"/>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4566" y="1176971"/>
            <a:ext cx="2741804" cy="889320"/>
          </a:xfrm>
          <a:prstGeom prst="rect">
            <a:avLst/>
          </a:prstGeom>
          <a:solidFill>
            <a:srgbClr val="3542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latin typeface="汉仪大宋简" panose="02010600000101010101" pitchFamily="2" charset="-122"/>
              <a:ea typeface="汉仪大宋简" panose="02010600000101010101" pitchFamily="2" charset="-122"/>
            </a:endParaRPr>
          </a:p>
        </p:txBody>
      </p:sp>
      <p:sp>
        <p:nvSpPr>
          <p:cNvPr id="8" name="矩形 7"/>
          <p:cNvSpPr/>
          <p:nvPr/>
        </p:nvSpPr>
        <p:spPr>
          <a:xfrm>
            <a:off x="956466" y="2642030"/>
            <a:ext cx="7914484" cy="1322070"/>
          </a:xfrm>
          <a:prstGeom prst="rect">
            <a:avLst/>
          </a:prstGeom>
        </p:spPr>
        <p:txBody>
          <a:bodyPr wrap="square">
            <a:spAutoFit/>
          </a:bodyPr>
          <a:lstStyle/>
          <a:p>
            <a:pPr algn="dist"/>
            <a:r>
              <a:rPr lang="zh-CN" altLang="en-US" sz="8000" dirty="0">
                <a:solidFill>
                  <a:schemeClr val="bg1"/>
                </a:solidFill>
                <a:latin typeface="黑体" panose="02010609060101010101" charset="-122"/>
                <a:ea typeface="黑体" panose="02010609060101010101" charset="-122"/>
              </a:rPr>
              <a:t>指导思想</a:t>
            </a:r>
            <a:endParaRPr lang="zh-CN" altLang="en-US" sz="8000" dirty="0">
              <a:solidFill>
                <a:schemeClr val="bg1"/>
              </a:solidFill>
              <a:latin typeface="黑体" panose="02010609060101010101" charset="-122"/>
              <a:ea typeface="黑体" panose="02010609060101010101" charset="-122"/>
            </a:endParaRPr>
          </a:p>
        </p:txBody>
      </p:sp>
      <p:sp>
        <p:nvSpPr>
          <p:cNvPr id="13" name="文本框 12"/>
          <p:cNvSpPr txBox="1"/>
          <p:nvPr/>
        </p:nvSpPr>
        <p:spPr>
          <a:xfrm>
            <a:off x="1086053" y="1264484"/>
            <a:ext cx="2571547" cy="768350"/>
          </a:xfrm>
          <a:prstGeom prst="rect">
            <a:avLst/>
          </a:prstGeom>
          <a:noFill/>
        </p:spPr>
        <p:txBody>
          <a:bodyPr wrap="square" rtlCol="0">
            <a:spAutoFit/>
          </a:bodyPr>
          <a:lstStyle/>
          <a:p>
            <a:pPr algn="dist"/>
            <a:r>
              <a:rPr lang="en-US" altLang="zh-CN" sz="4400" dirty="0">
                <a:solidFill>
                  <a:schemeClr val="bg1"/>
                </a:solidFill>
                <a:latin typeface="仿宋" panose="02010609060101010101" charset="-122"/>
                <a:ea typeface="仿宋" panose="02010609060101010101" charset="-122"/>
              </a:rPr>
              <a:t>Part-01</a:t>
            </a:r>
            <a:endParaRPr lang="en-US" altLang="zh-CN" sz="4400" dirty="0">
              <a:solidFill>
                <a:schemeClr val="bg1"/>
              </a:solidFill>
              <a:latin typeface="仿宋" panose="02010609060101010101" charset="-122"/>
              <a:ea typeface="仿宋" panose="02010609060101010101" charset="-122"/>
            </a:endParaRPr>
          </a:p>
        </p:txBody>
      </p:sp>
      <p:sp>
        <p:nvSpPr>
          <p:cNvPr id="15" name="矩形 14"/>
          <p:cNvSpPr/>
          <p:nvPr/>
        </p:nvSpPr>
        <p:spPr>
          <a:xfrm>
            <a:off x="1007870" y="4233200"/>
            <a:ext cx="5780280" cy="520720"/>
          </a:xfrm>
          <a:prstGeom prst="rect">
            <a:avLst/>
          </a:prstGeom>
        </p:spPr>
        <p:txBody>
          <a:bodyPr wrap="square">
            <a:spAutoFit/>
          </a:bodyPr>
          <a:lstStyle/>
          <a:p>
            <a:pPr algn="dist">
              <a:lnSpc>
                <a:spcPct val="120000"/>
              </a:lnSpc>
            </a:pPr>
            <a:r>
              <a:rPr lang="en-US" altLang="zh-CN" sz="1200" dirty="0">
                <a:solidFill>
                  <a:schemeClr val="bg1"/>
                </a:solidFill>
                <a:latin typeface="+mn-ea"/>
              </a:rPr>
              <a:t>May I be strenuous, energetic and persevering ! May I be patient! May I be able to bear and forbear the wrongs of others! May I ever keep a promise given!</a:t>
            </a:r>
            <a:endParaRPr lang="zh-CN" altLang="en-US" sz="1200" dirty="0">
              <a:solidFill>
                <a:schemeClr val="bg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72"/>
            <a:ext cx="2854325" cy="583565"/>
          </a:xfrm>
          <a:prstGeom prst="rect">
            <a:avLst/>
          </a:prstGeom>
        </p:spPr>
        <p:txBody>
          <a:bodyPr wrap="square">
            <a:spAutoFit/>
          </a:bodyPr>
          <a:lstStyle/>
          <a:p>
            <a:pPr algn="dist"/>
            <a:r>
              <a:rPr lang="zh-CN" altLang="en-US" sz="3200" dirty="0">
                <a:solidFill>
                  <a:schemeClr val="tx1">
                    <a:lumMod val="75000"/>
                    <a:lumOff val="25000"/>
                  </a:schemeClr>
                </a:solidFill>
                <a:latin typeface="黑体" panose="02010609060101010101" charset="-122"/>
                <a:ea typeface="黑体" panose="02010609060101010101" charset="-122"/>
              </a:rPr>
              <a:t>指导思想</a:t>
            </a:r>
            <a:endParaRPr lang="zh-CN" altLang="en-US" sz="3200" dirty="0">
              <a:solidFill>
                <a:schemeClr val="tx1">
                  <a:lumMod val="75000"/>
                  <a:lumOff val="25000"/>
                </a:schemeClr>
              </a:solidFill>
              <a:latin typeface="黑体" panose="02010609060101010101" charset="-122"/>
              <a:ea typeface="黑体" panose="02010609060101010101" charset="-122"/>
            </a:endParaRPr>
          </a:p>
        </p:txBody>
      </p:sp>
      <p:sp>
        <p:nvSpPr>
          <p:cNvPr id="10" name="矩形: 圆角 9"/>
          <p:cNvSpPr/>
          <p:nvPr/>
        </p:nvSpPr>
        <p:spPr>
          <a:xfrm>
            <a:off x="396875" y="1501140"/>
            <a:ext cx="11398250" cy="3868420"/>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18" name="文本框 19"/>
          <p:cNvSpPr txBox="1"/>
          <p:nvPr/>
        </p:nvSpPr>
        <p:spPr>
          <a:xfrm>
            <a:off x="596900" y="2044700"/>
            <a:ext cx="10998200" cy="267652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以“立德树人”为目标，全面贯彻党的教育方针。</a:t>
            </a:r>
            <a:r>
              <a:rPr lang="zh-CN"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按照学校的要求，</a:t>
            </a:r>
            <a:r>
              <a:rPr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加强</a:t>
            </a:r>
            <a:r>
              <a:rPr lang="zh-CN"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教师队伍建设和学生纪律管理</a:t>
            </a:r>
            <a:r>
              <a:rPr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，狠抓落实，</a:t>
            </a:r>
            <a:r>
              <a:rPr lang="zh-CN"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促进教风和学风进一步好转，</a:t>
            </a:r>
            <a:r>
              <a:rPr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努力提高教育教学质量和社会办学形象。</a:t>
            </a:r>
            <a:r>
              <a:rPr lang="zh-CN"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从文化的角度看教育，加强年级文化理念建设。</a:t>
            </a:r>
            <a:endParaRPr lang="zh-CN"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621631"/>
            <a:ext cx="12192000" cy="3614738"/>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4566" y="1176971"/>
            <a:ext cx="2741804" cy="889320"/>
          </a:xfrm>
          <a:prstGeom prst="rect">
            <a:avLst/>
          </a:prstGeom>
          <a:solidFill>
            <a:srgbClr val="3542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latin typeface="汉仪大宋简" panose="02010600000101010101" pitchFamily="2" charset="-122"/>
              <a:ea typeface="汉仪大宋简" panose="02010600000101010101" pitchFamily="2" charset="-122"/>
            </a:endParaRPr>
          </a:p>
        </p:txBody>
      </p:sp>
      <p:sp>
        <p:nvSpPr>
          <p:cNvPr id="8" name="矩形 7"/>
          <p:cNvSpPr/>
          <p:nvPr/>
        </p:nvSpPr>
        <p:spPr>
          <a:xfrm>
            <a:off x="956466" y="2642030"/>
            <a:ext cx="7914484" cy="1322070"/>
          </a:xfrm>
          <a:prstGeom prst="rect">
            <a:avLst/>
          </a:prstGeom>
        </p:spPr>
        <p:txBody>
          <a:bodyPr wrap="square">
            <a:spAutoFit/>
          </a:bodyPr>
          <a:lstStyle/>
          <a:p>
            <a:pPr algn="dist"/>
            <a:r>
              <a:rPr lang="zh-CN" altLang="en-US" sz="8000" dirty="0">
                <a:solidFill>
                  <a:schemeClr val="bg1"/>
                </a:solidFill>
                <a:latin typeface="黑体" panose="02010609060101010101" charset="-122"/>
                <a:ea typeface="黑体" panose="02010609060101010101" charset="-122"/>
              </a:rPr>
              <a:t>常规工作</a:t>
            </a:r>
            <a:endParaRPr lang="zh-CN" altLang="en-US" sz="8000" dirty="0">
              <a:solidFill>
                <a:schemeClr val="bg1"/>
              </a:solidFill>
              <a:latin typeface="黑体" panose="02010609060101010101" charset="-122"/>
              <a:ea typeface="黑体" panose="02010609060101010101" charset="-122"/>
            </a:endParaRPr>
          </a:p>
        </p:txBody>
      </p:sp>
      <p:sp>
        <p:nvSpPr>
          <p:cNvPr id="13" name="文本框 12"/>
          <p:cNvSpPr txBox="1"/>
          <p:nvPr/>
        </p:nvSpPr>
        <p:spPr>
          <a:xfrm>
            <a:off x="1086053" y="1264484"/>
            <a:ext cx="2571547" cy="768350"/>
          </a:xfrm>
          <a:prstGeom prst="rect">
            <a:avLst/>
          </a:prstGeom>
          <a:noFill/>
        </p:spPr>
        <p:txBody>
          <a:bodyPr wrap="square" rtlCol="0">
            <a:spAutoFit/>
          </a:bodyPr>
          <a:lstStyle/>
          <a:p>
            <a:pPr algn="dist"/>
            <a:r>
              <a:rPr lang="en-US" altLang="zh-CN" sz="4400" dirty="0">
                <a:solidFill>
                  <a:schemeClr val="bg1"/>
                </a:solidFill>
                <a:latin typeface="仿宋" panose="02010609060101010101" charset="-122"/>
                <a:ea typeface="仿宋" panose="02010609060101010101" charset="-122"/>
              </a:rPr>
              <a:t>Part-02</a:t>
            </a:r>
            <a:endParaRPr lang="en-US" altLang="zh-CN" sz="4400" dirty="0">
              <a:solidFill>
                <a:schemeClr val="bg1"/>
              </a:solidFill>
              <a:latin typeface="仿宋" panose="02010609060101010101" charset="-122"/>
              <a:ea typeface="仿宋" panose="02010609060101010101" charset="-122"/>
            </a:endParaRPr>
          </a:p>
        </p:txBody>
      </p:sp>
      <p:sp>
        <p:nvSpPr>
          <p:cNvPr id="15" name="矩形 14"/>
          <p:cNvSpPr/>
          <p:nvPr/>
        </p:nvSpPr>
        <p:spPr>
          <a:xfrm>
            <a:off x="1007870" y="4233200"/>
            <a:ext cx="5780280" cy="520720"/>
          </a:xfrm>
          <a:prstGeom prst="rect">
            <a:avLst/>
          </a:prstGeom>
        </p:spPr>
        <p:txBody>
          <a:bodyPr wrap="square">
            <a:spAutoFit/>
          </a:bodyPr>
          <a:lstStyle/>
          <a:p>
            <a:pPr algn="dist">
              <a:lnSpc>
                <a:spcPct val="120000"/>
              </a:lnSpc>
            </a:pPr>
            <a:r>
              <a:rPr lang="en-US" altLang="zh-CN" sz="1200" dirty="0">
                <a:solidFill>
                  <a:schemeClr val="bg1"/>
                </a:solidFill>
                <a:latin typeface="+mn-ea"/>
              </a:rPr>
              <a:t>May I be strenuous, energetic and persevering ! May I be patient! May I be able to bear and forbear the wrongs of others! May I ever keep a promise given!</a:t>
            </a:r>
            <a:endParaRPr lang="zh-CN" altLang="en-US" sz="1200" dirty="0">
              <a:solidFill>
                <a:schemeClr val="bg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1</a:t>
            </a:r>
            <a:endParaRPr lang="en-US" dirty="0"/>
          </a:p>
        </p:txBody>
      </p:sp>
      <p:sp>
        <p:nvSpPr>
          <p:cNvPr id="196" name="文本框 195"/>
          <p:cNvSpPr txBox="1"/>
          <p:nvPr/>
        </p:nvSpPr>
        <p:spPr>
          <a:xfrm>
            <a:off x="1407886" y="39853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704215" y="1105535"/>
            <a:ext cx="10817860" cy="503872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一、整体情况：</a:t>
            </a:r>
            <a:endPar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   高一第二学期的工作有点忙乱，没有取得预期的结果，主要表现在选科分班上。由于疫情原因，下学期开学一周之后进行了上学期的期末考试，这次考试取得了较为理想的成绩，上线</a:t>
            </a:r>
            <a:r>
              <a:rPr lang="en-US" altLang="zh-CN" sz="2400" b="1">
                <a:solidFill>
                  <a:schemeClr val="tx1"/>
                </a:solidFill>
                <a:latin typeface="方正粗黑宋简体" panose="02000000000000000000" charset="-122"/>
                <a:ea typeface="方正粗黑宋简体" panose="02000000000000000000" charset="-122"/>
                <a:cs typeface="方正粗黑宋简体" panose="02000000000000000000" charset="-122"/>
              </a:rPr>
              <a:t>500</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多人，基本和对应的中考成绩相一致，特别是重点上线翻了一番。后来，根据本次考试成绩进行了选科分班。本学期的期中考试是分班之后的第一次全市统考，成绩出来之后，上线人数减少了</a:t>
            </a:r>
            <a:r>
              <a:rPr lang="en-US" altLang="zh-CN" sz="2400" b="1">
                <a:solidFill>
                  <a:schemeClr val="tx1"/>
                </a:solidFill>
                <a:latin typeface="方正粗黑宋简体" panose="02000000000000000000" charset="-122"/>
                <a:ea typeface="方正粗黑宋简体" panose="02000000000000000000" charset="-122"/>
                <a:cs typeface="方正粗黑宋简体" panose="02000000000000000000" charset="-122"/>
              </a:rPr>
              <a:t>100</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余人。通过分析，认为是理化生组合的实验班学生和物化地组合的宏志班学生下滑人数多。于是，年级处在期中考试之后，进行了第二次选科分班，引导学生向文科方向选科，通过班级调整，新组建了一个政史地班，一个物政史班，一个生史地班。期末考试，上线人数比期中考试多了</a:t>
            </a:r>
            <a:r>
              <a:rPr lang="en-US" altLang="zh-CN" sz="2400" b="1">
                <a:solidFill>
                  <a:schemeClr val="tx1"/>
                </a:solidFill>
                <a:latin typeface="方正粗黑宋简体" panose="02000000000000000000" charset="-122"/>
                <a:ea typeface="方正粗黑宋简体" panose="02000000000000000000" charset="-122"/>
                <a:cs typeface="方正粗黑宋简体" panose="02000000000000000000" charset="-122"/>
              </a:rPr>
              <a:t>20</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多人。考虑到新组班级没有进行系统复习，争取下学期更多学生上线。</a:t>
            </a:r>
            <a:endPar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72"/>
            <a:ext cx="2854325" cy="583565"/>
          </a:xfrm>
          <a:prstGeom prst="rect">
            <a:avLst/>
          </a:prstGeom>
        </p:spPr>
        <p:txBody>
          <a:bodyPr wrap="square">
            <a:spAutoFit/>
          </a:bodyPr>
          <a:lstStyle/>
          <a:p>
            <a:pPr algn="dist"/>
            <a:r>
              <a:rPr lang="zh-CN" altLang="en-US" sz="3200" dirty="0">
                <a:solidFill>
                  <a:schemeClr val="tx1">
                    <a:lumMod val="75000"/>
                    <a:lumOff val="25000"/>
                  </a:schemeClr>
                </a:solidFill>
                <a:latin typeface="黑体" panose="02010609060101010101" charset="-122"/>
                <a:ea typeface="黑体" panose="02010609060101010101" charset="-122"/>
              </a:rPr>
              <a:t>常规工作</a:t>
            </a:r>
            <a:endParaRPr lang="zh-CN" altLang="en-US" sz="3200" dirty="0">
              <a:solidFill>
                <a:schemeClr val="tx1">
                  <a:lumMod val="75000"/>
                  <a:lumOff val="25000"/>
                </a:schemeClr>
              </a:solidFill>
              <a:latin typeface="黑体" panose="02010609060101010101" charset="-122"/>
              <a:ea typeface="黑体" panose="02010609060101010101" charset="-122"/>
            </a:endParaRPr>
          </a:p>
        </p:txBody>
      </p:sp>
      <p:sp>
        <p:nvSpPr>
          <p:cNvPr id="10" name="矩形: 圆角 9"/>
          <p:cNvSpPr/>
          <p:nvPr/>
        </p:nvSpPr>
        <p:spPr>
          <a:xfrm>
            <a:off x="396875" y="804545"/>
            <a:ext cx="11398250" cy="2601595"/>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18" name="文本框 19"/>
          <p:cNvSpPr txBox="1"/>
          <p:nvPr/>
        </p:nvSpPr>
        <p:spPr>
          <a:xfrm>
            <a:off x="531495" y="914400"/>
            <a:ext cx="10998200" cy="249174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1、狠抓课堂纪律管理，保证良好教学秩序。本学期继续按照《课堂十不准》要求进行检查，每天一通报，每周一汇总。对屡教不改的学生报政教处进行纪律处分，特别是对上课睡觉、打闹等严重违纪行为加大处理力度。</a:t>
            </a:r>
            <a:endParaRPr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
        <p:nvSpPr>
          <p:cNvPr id="2" name="矩形: 圆角 9"/>
          <p:cNvSpPr/>
          <p:nvPr/>
        </p:nvSpPr>
        <p:spPr>
          <a:xfrm>
            <a:off x="396875" y="3636010"/>
            <a:ext cx="11398250" cy="2895600"/>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3" name="文本框 19"/>
          <p:cNvSpPr txBox="1"/>
          <p:nvPr/>
        </p:nvSpPr>
        <p:spPr>
          <a:xfrm>
            <a:off x="531495" y="3769360"/>
            <a:ext cx="10998200" cy="267652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2、严抓日常行为管理，形成良好学习风气。年级管理存在三个难点问题，即手机问题、男女生非正常交往问题和打架问题。年级处要始终把这三个问题定为年级管理的三条高压线，露头即打，快速严厉处理。</a:t>
            </a:r>
            <a:endParaRPr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72"/>
            <a:ext cx="2854325" cy="583565"/>
          </a:xfrm>
          <a:prstGeom prst="rect">
            <a:avLst/>
          </a:prstGeom>
        </p:spPr>
        <p:txBody>
          <a:bodyPr wrap="square">
            <a:spAutoFit/>
          </a:bodyPr>
          <a:lstStyle/>
          <a:p>
            <a:pPr algn="dist"/>
            <a:r>
              <a:rPr lang="zh-CN" altLang="en-US" sz="3200" dirty="0">
                <a:solidFill>
                  <a:schemeClr val="tx1">
                    <a:lumMod val="75000"/>
                    <a:lumOff val="25000"/>
                  </a:schemeClr>
                </a:solidFill>
                <a:latin typeface="黑体" panose="02010609060101010101" charset="-122"/>
                <a:ea typeface="黑体" panose="02010609060101010101" charset="-122"/>
              </a:rPr>
              <a:t>常规工作</a:t>
            </a:r>
            <a:endParaRPr lang="zh-CN" altLang="en-US" sz="3200" dirty="0">
              <a:solidFill>
                <a:schemeClr val="tx1">
                  <a:lumMod val="75000"/>
                  <a:lumOff val="25000"/>
                </a:schemeClr>
              </a:solidFill>
              <a:latin typeface="黑体" panose="02010609060101010101" charset="-122"/>
              <a:ea typeface="黑体" panose="02010609060101010101" charset="-122"/>
            </a:endParaRPr>
          </a:p>
        </p:txBody>
      </p:sp>
      <p:sp>
        <p:nvSpPr>
          <p:cNvPr id="10" name="矩形: 圆角 9"/>
          <p:cNvSpPr/>
          <p:nvPr/>
        </p:nvSpPr>
        <p:spPr>
          <a:xfrm>
            <a:off x="396875" y="804545"/>
            <a:ext cx="11398250" cy="2601595"/>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18" name="文本框 19"/>
          <p:cNvSpPr txBox="1"/>
          <p:nvPr/>
        </p:nvSpPr>
        <p:spPr>
          <a:xfrm>
            <a:off x="531495" y="914400"/>
            <a:ext cx="10998200" cy="249174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3、强化班级管理，防止出现纪律涣散班级。随着学生对学校环境的熟悉，个别班级的个别学生对学校纪律的敬畏之心丧失，经常性扰乱课堂纪律，造成班级纪律涣散。针对这种情况，要通过班主任调整、年级领导帮扶等措施，扭转个别班级纪律涣散的形势。</a:t>
            </a:r>
            <a:endParaRPr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
        <p:nvSpPr>
          <p:cNvPr id="2" name="矩形: 圆角 9"/>
          <p:cNvSpPr/>
          <p:nvPr/>
        </p:nvSpPr>
        <p:spPr>
          <a:xfrm>
            <a:off x="396875" y="3636010"/>
            <a:ext cx="11398250" cy="2895600"/>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3" name="文本框 19"/>
          <p:cNvSpPr txBox="1"/>
          <p:nvPr/>
        </p:nvSpPr>
        <p:spPr>
          <a:xfrm>
            <a:off x="531495" y="3769360"/>
            <a:ext cx="10998200" cy="267652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4、家校携手，共育人才。高一上学期存在疫情，下学期进行选科分班，加上考试频繁，没有真正的把家校携手落到实处。本学期，要通过举行家长开放日、家庭教育培训和召开家长会等多种形式，加强与家长的沟通交流，切实形成家校合力，共同助力学生成长。</a:t>
            </a:r>
            <a:endParaRPr sz="28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72"/>
            <a:ext cx="2854325" cy="583565"/>
          </a:xfrm>
          <a:prstGeom prst="rect">
            <a:avLst/>
          </a:prstGeom>
        </p:spPr>
        <p:txBody>
          <a:bodyPr wrap="square">
            <a:spAutoFit/>
          </a:bodyPr>
          <a:lstStyle/>
          <a:p>
            <a:pPr algn="dist"/>
            <a:r>
              <a:rPr lang="zh-CN" altLang="en-US" sz="3200" dirty="0">
                <a:solidFill>
                  <a:schemeClr val="tx1">
                    <a:lumMod val="75000"/>
                    <a:lumOff val="25000"/>
                  </a:schemeClr>
                </a:solidFill>
                <a:latin typeface="黑体" panose="02010609060101010101" charset="-122"/>
                <a:ea typeface="黑体" panose="02010609060101010101" charset="-122"/>
              </a:rPr>
              <a:t>常规工作</a:t>
            </a:r>
            <a:endParaRPr lang="zh-CN" altLang="en-US" sz="3200" dirty="0">
              <a:solidFill>
                <a:schemeClr val="tx1">
                  <a:lumMod val="75000"/>
                  <a:lumOff val="25000"/>
                </a:schemeClr>
              </a:solidFill>
              <a:latin typeface="黑体" panose="02010609060101010101" charset="-122"/>
              <a:ea typeface="黑体" panose="02010609060101010101" charset="-122"/>
            </a:endParaRPr>
          </a:p>
        </p:txBody>
      </p:sp>
      <p:sp>
        <p:nvSpPr>
          <p:cNvPr id="10" name="矩形: 圆角 9"/>
          <p:cNvSpPr/>
          <p:nvPr/>
        </p:nvSpPr>
        <p:spPr>
          <a:xfrm>
            <a:off x="396875" y="804545"/>
            <a:ext cx="11398250" cy="2306955"/>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18" name="文本框 19"/>
          <p:cNvSpPr txBox="1"/>
          <p:nvPr/>
        </p:nvSpPr>
        <p:spPr>
          <a:xfrm>
            <a:off x="531495" y="804545"/>
            <a:ext cx="10998200" cy="230695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5、继续加强集体教研和听评课的管理。高一年级对集体备课和听评课活动进行了规范，加强了管理，提高了集体教研的效率和听评课活动的针对性。本学期继续加强规范化管理，特别强调讲教研课的老师，在评课活动结束后，写出更加规范的教学反思。</a:t>
            </a:r>
            <a:endPar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
        <p:nvSpPr>
          <p:cNvPr id="2" name="矩形: 圆角 9"/>
          <p:cNvSpPr/>
          <p:nvPr/>
        </p:nvSpPr>
        <p:spPr>
          <a:xfrm>
            <a:off x="396875" y="3290570"/>
            <a:ext cx="11398250" cy="3324225"/>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3" name="文本框 19"/>
          <p:cNvSpPr txBox="1"/>
          <p:nvPr/>
        </p:nvSpPr>
        <p:spPr>
          <a:xfrm>
            <a:off x="531495" y="3290570"/>
            <a:ext cx="11129645" cy="341503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6、加强对听力学习的指导，提高听力学习效率。上学期对听力时间做了调整，因为早上部分同学在听力过程中打瞌睡，把听力时间从早上调整到下午晚自习之前。但又发现部分同学不重视听力学习，看课外书、小声说话。每天的听力播放也占用了班主任的小班会时间。本学期要从两个方面采取措施，提高听力学习效率。一是加强班主任的楼层值班；二是适当减少听力的次数，计划从每周七次调整为每周五次。</a:t>
            </a:r>
            <a:endPar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0" y="1621631"/>
            <a:ext cx="12192000" cy="3614738"/>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4"/>
          <p:cNvSpPr/>
          <p:nvPr/>
        </p:nvSpPr>
        <p:spPr>
          <a:xfrm>
            <a:off x="994566" y="1176971"/>
            <a:ext cx="2741804" cy="889320"/>
          </a:xfrm>
          <a:prstGeom prst="rect">
            <a:avLst/>
          </a:prstGeom>
          <a:solidFill>
            <a:srgbClr val="354254"/>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latin typeface="汉仪大宋简" panose="02010600000101010101" pitchFamily="2" charset="-122"/>
              <a:ea typeface="汉仪大宋简" panose="02010600000101010101" pitchFamily="2" charset="-122"/>
            </a:endParaRPr>
          </a:p>
        </p:txBody>
      </p:sp>
      <p:sp>
        <p:nvSpPr>
          <p:cNvPr id="8" name="矩形 7"/>
          <p:cNvSpPr/>
          <p:nvPr/>
        </p:nvSpPr>
        <p:spPr>
          <a:xfrm>
            <a:off x="956466" y="2642030"/>
            <a:ext cx="7914484" cy="1322070"/>
          </a:xfrm>
          <a:prstGeom prst="rect">
            <a:avLst/>
          </a:prstGeom>
        </p:spPr>
        <p:txBody>
          <a:bodyPr wrap="square">
            <a:spAutoFit/>
          </a:bodyPr>
          <a:lstStyle/>
          <a:p>
            <a:pPr algn="dist"/>
            <a:r>
              <a:rPr lang="zh-CN" altLang="en-US" sz="8000" dirty="0">
                <a:solidFill>
                  <a:schemeClr val="bg1"/>
                </a:solidFill>
                <a:latin typeface="黑体" panose="02010609060101010101" charset="-122"/>
                <a:ea typeface="黑体" panose="02010609060101010101" charset="-122"/>
              </a:rPr>
              <a:t>重点工作</a:t>
            </a:r>
            <a:endParaRPr lang="zh-CN" altLang="en-US" sz="8000" dirty="0">
              <a:solidFill>
                <a:schemeClr val="bg1"/>
              </a:solidFill>
              <a:latin typeface="黑体" panose="02010609060101010101" charset="-122"/>
              <a:ea typeface="黑体" panose="02010609060101010101" charset="-122"/>
            </a:endParaRPr>
          </a:p>
        </p:txBody>
      </p:sp>
      <p:sp>
        <p:nvSpPr>
          <p:cNvPr id="13" name="文本框 12"/>
          <p:cNvSpPr txBox="1"/>
          <p:nvPr/>
        </p:nvSpPr>
        <p:spPr>
          <a:xfrm>
            <a:off x="1086053" y="1264484"/>
            <a:ext cx="2571547" cy="768350"/>
          </a:xfrm>
          <a:prstGeom prst="rect">
            <a:avLst/>
          </a:prstGeom>
          <a:noFill/>
        </p:spPr>
        <p:txBody>
          <a:bodyPr wrap="square" rtlCol="0">
            <a:spAutoFit/>
          </a:bodyPr>
          <a:lstStyle/>
          <a:p>
            <a:pPr algn="dist"/>
            <a:r>
              <a:rPr lang="en-US" altLang="zh-CN" sz="4400" dirty="0">
                <a:solidFill>
                  <a:schemeClr val="bg1"/>
                </a:solidFill>
                <a:latin typeface="黑体" panose="02010609060101010101" charset="-122"/>
                <a:ea typeface="黑体" panose="02010609060101010101" charset="-122"/>
              </a:rPr>
              <a:t>Part-03</a:t>
            </a:r>
            <a:endParaRPr lang="en-US" altLang="zh-CN" sz="4400" dirty="0">
              <a:solidFill>
                <a:schemeClr val="bg1"/>
              </a:solidFill>
              <a:latin typeface="黑体" panose="02010609060101010101" charset="-122"/>
              <a:ea typeface="黑体" panose="02010609060101010101" charset="-122"/>
            </a:endParaRPr>
          </a:p>
        </p:txBody>
      </p:sp>
      <p:sp>
        <p:nvSpPr>
          <p:cNvPr id="15" name="矩形 14"/>
          <p:cNvSpPr/>
          <p:nvPr/>
        </p:nvSpPr>
        <p:spPr>
          <a:xfrm>
            <a:off x="1007870" y="4233200"/>
            <a:ext cx="5780280" cy="520720"/>
          </a:xfrm>
          <a:prstGeom prst="rect">
            <a:avLst/>
          </a:prstGeom>
        </p:spPr>
        <p:txBody>
          <a:bodyPr wrap="square">
            <a:spAutoFit/>
          </a:bodyPr>
          <a:lstStyle/>
          <a:p>
            <a:pPr algn="dist">
              <a:lnSpc>
                <a:spcPct val="120000"/>
              </a:lnSpc>
            </a:pPr>
            <a:r>
              <a:rPr lang="en-US" altLang="zh-CN" sz="1200" dirty="0">
                <a:solidFill>
                  <a:schemeClr val="bg1"/>
                </a:solidFill>
                <a:latin typeface="+mn-ea"/>
              </a:rPr>
              <a:t>May I be strenuous, energetic and persevering ! May I be patient! May I be able to bear and forbear the wrongs of others! May I ever keep a promise given!</a:t>
            </a:r>
            <a:endParaRPr lang="zh-CN" altLang="en-US" sz="1200" dirty="0">
              <a:solidFill>
                <a:schemeClr val="bg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72"/>
            <a:ext cx="2854325" cy="583565"/>
          </a:xfrm>
          <a:prstGeom prst="rect">
            <a:avLst/>
          </a:prstGeom>
        </p:spPr>
        <p:txBody>
          <a:bodyPr wrap="square">
            <a:spAutoFit/>
          </a:bodyPr>
          <a:lstStyle/>
          <a:p>
            <a:pPr algn="dist"/>
            <a:r>
              <a:rPr lang="zh-CN" altLang="en-US" sz="3200" dirty="0">
                <a:solidFill>
                  <a:schemeClr val="tx1">
                    <a:lumMod val="75000"/>
                    <a:lumOff val="25000"/>
                  </a:schemeClr>
                </a:solidFill>
                <a:latin typeface="黑体" panose="02010609060101010101" charset="-122"/>
                <a:ea typeface="黑体" panose="02010609060101010101" charset="-122"/>
              </a:rPr>
              <a:t>重点工作</a:t>
            </a:r>
            <a:endParaRPr lang="zh-CN" altLang="en-US" sz="3200" dirty="0">
              <a:solidFill>
                <a:schemeClr val="tx1">
                  <a:lumMod val="75000"/>
                  <a:lumOff val="25000"/>
                </a:schemeClr>
              </a:solidFill>
              <a:latin typeface="黑体" panose="02010609060101010101" charset="-122"/>
              <a:ea typeface="黑体" panose="02010609060101010101" charset="-122"/>
            </a:endParaRPr>
          </a:p>
        </p:txBody>
      </p:sp>
      <p:sp>
        <p:nvSpPr>
          <p:cNvPr id="10" name="矩形: 圆角 9"/>
          <p:cNvSpPr/>
          <p:nvPr/>
        </p:nvSpPr>
        <p:spPr>
          <a:xfrm>
            <a:off x="396875" y="804545"/>
            <a:ext cx="11398250" cy="5786755"/>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18" name="文本框 19"/>
          <p:cNvSpPr txBox="1"/>
          <p:nvPr/>
        </p:nvSpPr>
        <p:spPr>
          <a:xfrm>
            <a:off x="531495" y="914400"/>
            <a:ext cx="10998200" cy="567753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1、</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加强教师队伍建设，促使教风进一步好转，力争建设一支学生喜欢、家长满意、学校放心的教师队伍</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第一、按照学校的规定，</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加强巡课，年级主任每天至少巡课一次。</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通过巡课，及时发现和处理问题，尽量杜绝课堂随意现象。第二、确立目标。根据期末考试成绩，确定每个班级和班级内每个学科的期中考试和期末考试目标，每位教师都有目标任务，目标完成情况作为教师聘任的重要依据。第三、提高课堂授课的针对性和效率，课堂教学与高考考察方向尽量一致起来。加强高考试题研究，书面写出研究体会和成果。第四、加强对备课本、学案和作业的检查，对书写认真、格式规范的备课成果进行展示。第五、强化奖惩，对表现优秀、教学成绩优异的教师在评先树优方面有限推荐，表现差的进行诫勉谈话，直至解聘。</a:t>
            </a:r>
            <a:endPar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72"/>
            <a:ext cx="2854325" cy="583565"/>
          </a:xfrm>
          <a:prstGeom prst="rect">
            <a:avLst/>
          </a:prstGeom>
        </p:spPr>
        <p:txBody>
          <a:bodyPr wrap="square">
            <a:spAutoFit/>
          </a:bodyPr>
          <a:lstStyle/>
          <a:p>
            <a:pPr algn="dist"/>
            <a:r>
              <a:rPr lang="zh-CN" altLang="en-US" sz="3200" dirty="0">
                <a:solidFill>
                  <a:schemeClr val="tx1">
                    <a:lumMod val="75000"/>
                    <a:lumOff val="25000"/>
                  </a:schemeClr>
                </a:solidFill>
                <a:latin typeface="黑体" panose="02010609060101010101" charset="-122"/>
                <a:ea typeface="黑体" panose="02010609060101010101" charset="-122"/>
              </a:rPr>
              <a:t>重点工作</a:t>
            </a:r>
            <a:endParaRPr lang="zh-CN" altLang="en-US" sz="3200" dirty="0">
              <a:solidFill>
                <a:schemeClr val="tx1">
                  <a:lumMod val="75000"/>
                  <a:lumOff val="25000"/>
                </a:schemeClr>
              </a:solidFill>
              <a:latin typeface="黑体" panose="02010609060101010101" charset="-122"/>
              <a:ea typeface="黑体" panose="02010609060101010101" charset="-122"/>
            </a:endParaRPr>
          </a:p>
        </p:txBody>
      </p:sp>
      <p:sp>
        <p:nvSpPr>
          <p:cNvPr id="10" name="矩形: 圆角 9"/>
          <p:cNvSpPr/>
          <p:nvPr/>
        </p:nvSpPr>
        <p:spPr>
          <a:xfrm>
            <a:off x="396875" y="804545"/>
            <a:ext cx="11398250" cy="5447665"/>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18" name="文本框 19"/>
          <p:cNvSpPr txBox="1"/>
          <p:nvPr/>
        </p:nvSpPr>
        <p:spPr>
          <a:xfrm>
            <a:off x="531495" y="914400"/>
            <a:ext cx="10998200" cy="512318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lang="en-US"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2</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、抓好全员管理，形成育人合力。很多教师重智育，轻德育，认为管理是班主任的事情，与自己关系不大，造成个别教师课堂纪律松散。为了改版这种情况，本学期计划采取两个方面的措施：第一</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实行教师全员导师制，做到学生人人有导师、教师人人是导师。班主任老师根据学生意愿和班级具体情况，在开学后一周之内把学生分配给任课老师担任导师。导师要通过谈心谈话等方式，在思想引领、心理疏导、学习辅导、生涯向导等四个方面给予学生以指导。年级处印制专门的导师手册，发给全体教师</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并定期检查</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。第二</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实行我的课堂我做主，谁的课堂谁负责制度，年级处通过对任课教师课堂纪律的检查汇总，对课堂纪律涣散的任课教师进行诫勉谈话，并作为教师聘任的依据。</a:t>
            </a:r>
            <a:endPar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72"/>
            <a:ext cx="2854325" cy="583565"/>
          </a:xfrm>
          <a:prstGeom prst="rect">
            <a:avLst/>
          </a:prstGeom>
        </p:spPr>
        <p:txBody>
          <a:bodyPr wrap="square">
            <a:spAutoFit/>
          </a:bodyPr>
          <a:lstStyle/>
          <a:p>
            <a:pPr algn="dist"/>
            <a:r>
              <a:rPr lang="zh-CN" altLang="en-US" sz="3200" dirty="0">
                <a:solidFill>
                  <a:schemeClr val="tx1">
                    <a:lumMod val="75000"/>
                    <a:lumOff val="25000"/>
                  </a:schemeClr>
                </a:solidFill>
                <a:latin typeface="黑体" panose="02010609060101010101" charset="-122"/>
                <a:ea typeface="黑体" panose="02010609060101010101" charset="-122"/>
              </a:rPr>
              <a:t>重点工作</a:t>
            </a:r>
            <a:endParaRPr lang="zh-CN" altLang="en-US" sz="3200" dirty="0">
              <a:solidFill>
                <a:schemeClr val="tx1">
                  <a:lumMod val="75000"/>
                  <a:lumOff val="25000"/>
                </a:schemeClr>
              </a:solidFill>
              <a:latin typeface="黑体" panose="02010609060101010101" charset="-122"/>
              <a:ea typeface="黑体" panose="02010609060101010101" charset="-122"/>
            </a:endParaRPr>
          </a:p>
        </p:txBody>
      </p:sp>
      <p:sp>
        <p:nvSpPr>
          <p:cNvPr id="10" name="矩形: 圆角 9"/>
          <p:cNvSpPr/>
          <p:nvPr/>
        </p:nvSpPr>
        <p:spPr>
          <a:xfrm>
            <a:off x="396875" y="804545"/>
            <a:ext cx="11398250" cy="5447665"/>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18" name="文本框 19"/>
          <p:cNvSpPr txBox="1"/>
          <p:nvPr/>
        </p:nvSpPr>
        <p:spPr>
          <a:xfrm>
            <a:off x="531495" y="914400"/>
            <a:ext cx="10998200" cy="290766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lang="en-US"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3</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、倡导激情早读，做好晨读管理。上学期，学生早上到校后，时常打瞌睡，晨读声音不高，特别是英语，声音</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尤其</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低。本学期，要改变这种状况，抓好晨读。年级处要确立一个口号：“美好的一天，从激情晨读开始！”要从学生的站姿、声音洪亮程度和精神面貌等方面做出细致的规定，通过检查评比等方式，表彰优秀班级，勉励落后班级。</a:t>
            </a:r>
            <a:endPar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72"/>
            <a:ext cx="2854325" cy="583565"/>
          </a:xfrm>
          <a:prstGeom prst="rect">
            <a:avLst/>
          </a:prstGeom>
        </p:spPr>
        <p:txBody>
          <a:bodyPr wrap="square">
            <a:spAutoFit/>
          </a:bodyPr>
          <a:lstStyle/>
          <a:p>
            <a:pPr algn="dist"/>
            <a:r>
              <a:rPr lang="zh-CN" altLang="en-US" sz="3200" dirty="0">
                <a:solidFill>
                  <a:schemeClr val="tx1">
                    <a:lumMod val="75000"/>
                    <a:lumOff val="25000"/>
                  </a:schemeClr>
                </a:solidFill>
                <a:latin typeface="黑体" panose="02010609060101010101" charset="-122"/>
                <a:ea typeface="黑体" panose="02010609060101010101" charset="-122"/>
              </a:rPr>
              <a:t>重点工作</a:t>
            </a:r>
            <a:endParaRPr lang="zh-CN" altLang="en-US" sz="3200" dirty="0">
              <a:solidFill>
                <a:schemeClr val="tx1">
                  <a:lumMod val="75000"/>
                  <a:lumOff val="25000"/>
                </a:schemeClr>
              </a:solidFill>
              <a:latin typeface="黑体" panose="02010609060101010101" charset="-122"/>
              <a:ea typeface="黑体" panose="02010609060101010101" charset="-122"/>
            </a:endParaRPr>
          </a:p>
        </p:txBody>
      </p:sp>
      <p:sp>
        <p:nvSpPr>
          <p:cNvPr id="10" name="矩形: 圆角 9"/>
          <p:cNvSpPr/>
          <p:nvPr/>
        </p:nvSpPr>
        <p:spPr>
          <a:xfrm>
            <a:off x="396875" y="804545"/>
            <a:ext cx="11398250" cy="5447665"/>
          </a:xfrm>
          <a:prstGeom prst="roundRect">
            <a:avLst>
              <a:gd name="adj" fmla="val 0"/>
            </a:avLst>
          </a:prstGeom>
          <a:solidFill>
            <a:schemeClr val="bg1"/>
          </a:solidFill>
          <a:ln w="19050" cap="flat" cmpd="sng" algn="ctr">
            <a:solidFill>
              <a:srgbClr val="C00000"/>
            </a:solid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sym typeface="思源黑体 Normal" panose="020B0400000000000000" pitchFamily="34" charset="-122"/>
            </a:endParaRPr>
          </a:p>
        </p:txBody>
      </p:sp>
      <p:sp>
        <p:nvSpPr>
          <p:cNvPr id="18" name="文本框 19"/>
          <p:cNvSpPr txBox="1"/>
          <p:nvPr/>
        </p:nvSpPr>
        <p:spPr>
          <a:xfrm>
            <a:off x="531495" y="914400"/>
            <a:ext cx="10998200" cy="4569460"/>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just">
              <a:lnSpc>
                <a:spcPct val="150000"/>
              </a:lnSpc>
            </a:pPr>
            <a:r>
              <a:rPr lang="en-US" sz="26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       </a:t>
            </a:r>
            <a:r>
              <a:rPr lang="en-US"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4</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、加强年级文化建设，突出年级特色。</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年级是学校的基层管理组织，年级文化是学校文化构建中必不可少的一部分。第一、建设班级文化，每个班级以班主任的核心理念进行管理和文化建设；第二，创造性的开展学科活动，</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以前的学科活动，</a:t>
            </a:r>
            <a:r>
              <a:rPr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主要是学科竞赛等活动，形式单一，不能调动学生学习的积极性。本学期，学科组要创新活动形式，通过活动，充分调动学生学习的积极性。另外，年级处要结合语文或英语教学的特点，打造一两个具有代表性的精品文化活动。</a:t>
            </a:r>
            <a:r>
              <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rPr>
              <a:t>第三、以体育锻炼和比赛为切入口，引导学生积极投入到体育考试科目的训练中，增强学生体质，培育积极向上的精神面貌。</a:t>
            </a:r>
            <a:endParaRPr lang="zh-CN" sz="2400" dirty="0">
              <a:solidFill>
                <a:schemeClr val="tx1">
                  <a:lumMod val="75000"/>
                  <a:lumOff val="25000"/>
                </a:schemeClr>
              </a:solidFill>
              <a:latin typeface="华文中宋" panose="02010600040101010101" charset="-122"/>
              <a:ea typeface="华文中宋" panose="02010600040101010101" charset="-122"/>
              <a:cs typeface="华文中宋" panose="02010600040101010101" charset="-122"/>
              <a:sym typeface="思源黑体 Normal" panose="020B0400000000000000" pitchFamily="34" charset="-122"/>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30"/>
            <a:ext cx="6131560" cy="583565"/>
          </a:xfrm>
          <a:prstGeom prst="rect">
            <a:avLst/>
          </a:prstGeom>
        </p:spPr>
        <p:txBody>
          <a:bodyPr wrap="square">
            <a:spAutoFit/>
          </a:bodyPr>
          <a:lstStyle/>
          <a:p>
            <a:pPr algn="dist"/>
            <a:r>
              <a:rPr lang="zh-CN" altLang="zh-CN" sz="3200" dirty="0">
                <a:solidFill>
                  <a:schemeClr val="tx1">
                    <a:lumMod val="75000"/>
                    <a:lumOff val="25000"/>
                  </a:schemeClr>
                </a:solidFill>
                <a:latin typeface="黑体" panose="02010609060101010101" charset="-122"/>
                <a:ea typeface="黑体" panose="02010609060101010101" charset="-122"/>
              </a:rPr>
              <a:t>高二年级第一学期工作配档表</a:t>
            </a:r>
            <a:endParaRPr lang="zh-CN" altLang="zh-CN" sz="3200" dirty="0">
              <a:solidFill>
                <a:schemeClr val="tx1">
                  <a:lumMod val="75000"/>
                  <a:lumOff val="25000"/>
                </a:schemeClr>
              </a:solidFill>
              <a:latin typeface="黑体" panose="02010609060101010101" charset="-122"/>
              <a:ea typeface="黑体" panose="02010609060101010101" charset="-122"/>
            </a:endParaRPr>
          </a:p>
        </p:txBody>
      </p:sp>
      <p:graphicFrame>
        <p:nvGraphicFramePr>
          <p:cNvPr id="3" name="表格 2"/>
          <p:cNvGraphicFramePr/>
          <p:nvPr/>
        </p:nvGraphicFramePr>
        <p:xfrm>
          <a:off x="396240" y="860425"/>
          <a:ext cx="11089640" cy="5481955"/>
        </p:xfrm>
        <a:graphic>
          <a:graphicData uri="http://schemas.openxmlformats.org/drawingml/2006/table">
            <a:tbl>
              <a:tblPr firstRow="1" bandRow="1">
                <a:tableStyleId>{5940675A-B579-460E-94D1-54222C63F5DA}</a:tableStyleId>
              </a:tblPr>
              <a:tblGrid>
                <a:gridCol w="1285240"/>
                <a:gridCol w="3900805"/>
                <a:gridCol w="5903595"/>
              </a:tblGrid>
              <a:tr h="408305">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时间</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主要工作</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措施</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035">
                <a:tc rowSpan="6">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9月份</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组织学生返校，检查假期作业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p>
                      <a:pPr indent="0">
                        <a:buNone/>
                      </a:pPr>
                      <a:r>
                        <a:rPr lang="en-US" sz="2000" b="0">
                          <a:solidFill>
                            <a:srgbClr val="000000"/>
                          </a:solidFill>
                          <a:latin typeface="仿宋" panose="02010609060101010101" charset="-122"/>
                          <a:ea typeface="仿宋" panose="02010609060101010101" charset="-122"/>
                          <a:cs typeface="仿宋" panose="02010609060101010101" charset="-122"/>
                        </a:rPr>
                        <a:t>通过返校检查作业，对学生进行奖惩，进一步完善假期作业检查奖惩制度。通过班主任经验交流，互相取长补短。通过开展班级竞赛，调动学生的积极性。规范主题班会。根据“十不准”进行检查，通过每日通报，狠抓学生纪律。通过全员导师制度，实行全员管理。</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强化常规纪律和课堂纪律检查</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规范听力训练</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组织两次主题班会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5873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实行教师全员导师制度</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开展班级竞赛和班主任交流会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00000"/>
                      </a:solidFill>
                      <a:prstDash val="solid"/>
                      <a:headEnd type="none" w="med" len="med"/>
                      <a:tailEnd type="none" w="med" len="med"/>
                    </a:lnB>
                  </a:tcPr>
                </a:tc>
              </a:tr>
              <a:tr h="407670">
                <a:tc rowSpan="6">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10月份</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组织月考、成绩分析</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结合高二第一次的考试成绩，通过召开班主任会和备课组长会，找出教学中存在的问题和解决措施。狠抓考试纪律，养成良好的考风。狠抓书写和规范，向书写和规范要成绩，养成学生良好的学习习惯。通过各学科的特色活动，激发学生的学习兴趣，活跃学生的学习氛围。</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优秀学生试卷展览</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整顿学生书写、卷面</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组织两次主题班会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0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学科组特色活动展</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召开班主任、备课组长会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30"/>
            <a:ext cx="6131560" cy="583565"/>
          </a:xfrm>
          <a:prstGeom prst="rect">
            <a:avLst/>
          </a:prstGeom>
        </p:spPr>
        <p:txBody>
          <a:bodyPr wrap="square">
            <a:spAutoFit/>
          </a:bodyPr>
          <a:lstStyle/>
          <a:p>
            <a:pPr algn="dist"/>
            <a:r>
              <a:rPr lang="zh-CN" altLang="zh-CN" sz="3200" dirty="0">
                <a:solidFill>
                  <a:schemeClr val="tx1">
                    <a:lumMod val="75000"/>
                    <a:lumOff val="25000"/>
                  </a:schemeClr>
                </a:solidFill>
                <a:latin typeface="黑体" panose="02010609060101010101" charset="-122"/>
                <a:ea typeface="黑体" panose="02010609060101010101" charset="-122"/>
              </a:rPr>
              <a:t>高二年级第一学期工作配档表</a:t>
            </a:r>
            <a:endParaRPr lang="zh-CN" altLang="zh-CN" sz="3200" dirty="0">
              <a:solidFill>
                <a:schemeClr val="tx1">
                  <a:lumMod val="75000"/>
                  <a:lumOff val="25000"/>
                </a:schemeClr>
              </a:solidFill>
              <a:latin typeface="黑体" panose="02010609060101010101" charset="-122"/>
              <a:ea typeface="黑体" panose="02010609060101010101" charset="-122"/>
            </a:endParaRPr>
          </a:p>
        </p:txBody>
      </p:sp>
      <p:graphicFrame>
        <p:nvGraphicFramePr>
          <p:cNvPr id="3" name="表格 2"/>
          <p:cNvGraphicFramePr/>
          <p:nvPr/>
        </p:nvGraphicFramePr>
        <p:xfrm>
          <a:off x="396240" y="860425"/>
          <a:ext cx="11089640" cy="5481955"/>
        </p:xfrm>
        <a:graphic>
          <a:graphicData uri="http://schemas.openxmlformats.org/drawingml/2006/table">
            <a:tbl>
              <a:tblPr firstRow="1" bandRow="1">
                <a:tableStyleId>{5940675A-B579-460E-94D1-54222C63F5DA}</a:tableStyleId>
              </a:tblPr>
              <a:tblGrid>
                <a:gridCol w="1285240"/>
                <a:gridCol w="3900805"/>
                <a:gridCol w="5903595"/>
              </a:tblGrid>
              <a:tr h="408305">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时间</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主要工作</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措施</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035">
                <a:tc rowSpan="6">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9月份</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组织学生返校，检查假期作业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p>
                      <a:pPr indent="0">
                        <a:buNone/>
                      </a:pPr>
                      <a:r>
                        <a:rPr lang="en-US" sz="2000" b="0">
                          <a:solidFill>
                            <a:srgbClr val="000000"/>
                          </a:solidFill>
                          <a:latin typeface="仿宋" panose="02010609060101010101" charset="-122"/>
                          <a:ea typeface="仿宋" panose="02010609060101010101" charset="-122"/>
                          <a:cs typeface="仿宋" panose="02010609060101010101" charset="-122"/>
                        </a:rPr>
                        <a:t>通过返校检查作业，对学生进行奖惩，进一步完善假期作业检查奖惩制度。通过班主任经验交流，互相取长补短。通过开展班级竞赛，调动学生的积极性。规范主题班会。根据“十不准”进行检查，通过每日通报，狠抓学生纪律。通过全员导师制度，实行全员管理。</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强化常规纪律和课堂纪律检查</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规范听力训练</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组织两次主题班会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5873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实行教师全员导师制度</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开展班级竞赛和班主任交流会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00000"/>
                      </a:solidFill>
                      <a:prstDash val="solid"/>
                      <a:headEnd type="none" w="med" len="med"/>
                      <a:tailEnd type="none" w="med" len="med"/>
                    </a:lnB>
                  </a:tcPr>
                </a:tc>
              </a:tr>
              <a:tr h="407670">
                <a:tc rowSpan="6">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10月份</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组织月考、成绩分析</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结合高二第一次的考试成绩，通过召开班主任会和备课组长会，找出教学中存在的问题和解决措施。狠抓考试纪律，养成良好的考风。狠抓书写和规范，向书写和规范要成绩，养成学生良好的学习习惯。通过各学科的特色活动，激发学生的学习兴趣，活跃学生的学习氛围。</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优秀学生试卷展览</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整顿学生书写、卷面</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组织两次主题班会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0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学科组特色活动展</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召开班主任、备课组长会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80000"/>
                      </a:solidFill>
                      <a:prstDash val="solid"/>
                      <a:headEnd type="none" w="med" len="med"/>
                      <a:tailEnd type="none" w="med" len="med"/>
                    </a:lnB>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2</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929640" y="1605280"/>
            <a:ext cx="10476230" cy="319214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  </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 </a:t>
            </a:r>
            <a:endPar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1、做好选科分班工作，尽快使教学驶入正轨。年级处制定《高一年级选科分班指导意见》并通过班主任传达给家长和学生，使学生和家长充分了解2021年教育部关于高中选科改革的精神。开学期末考试结束后进行分班。期中考试后，根据考试情况和学生实际，进行了二次选科分班。</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30"/>
            <a:ext cx="6131560" cy="583565"/>
          </a:xfrm>
          <a:prstGeom prst="rect">
            <a:avLst/>
          </a:prstGeom>
        </p:spPr>
        <p:txBody>
          <a:bodyPr wrap="square">
            <a:spAutoFit/>
          </a:bodyPr>
          <a:lstStyle/>
          <a:p>
            <a:pPr algn="dist"/>
            <a:r>
              <a:rPr lang="zh-CN" altLang="zh-CN" sz="3200" dirty="0">
                <a:solidFill>
                  <a:schemeClr val="tx1">
                    <a:lumMod val="75000"/>
                    <a:lumOff val="25000"/>
                  </a:schemeClr>
                </a:solidFill>
                <a:latin typeface="黑体" panose="02010609060101010101" charset="-122"/>
                <a:ea typeface="黑体" panose="02010609060101010101" charset="-122"/>
              </a:rPr>
              <a:t>高二年级第一学期工作配档表</a:t>
            </a:r>
            <a:endParaRPr lang="zh-CN" altLang="zh-CN" sz="3200" dirty="0">
              <a:solidFill>
                <a:schemeClr val="tx1">
                  <a:lumMod val="75000"/>
                  <a:lumOff val="25000"/>
                </a:schemeClr>
              </a:solidFill>
              <a:latin typeface="黑体" panose="02010609060101010101" charset="-122"/>
              <a:ea typeface="黑体" panose="02010609060101010101" charset="-122"/>
            </a:endParaRPr>
          </a:p>
        </p:txBody>
      </p:sp>
      <p:graphicFrame>
        <p:nvGraphicFramePr>
          <p:cNvPr id="3" name="表格 2"/>
          <p:cNvGraphicFramePr/>
          <p:nvPr/>
        </p:nvGraphicFramePr>
        <p:xfrm>
          <a:off x="396240" y="860425"/>
          <a:ext cx="11089640" cy="5073650"/>
        </p:xfrm>
        <a:graphic>
          <a:graphicData uri="http://schemas.openxmlformats.org/drawingml/2006/table">
            <a:tbl>
              <a:tblPr firstRow="1" bandRow="1">
                <a:tableStyleId>{5940675A-B579-460E-94D1-54222C63F5DA}</a:tableStyleId>
              </a:tblPr>
              <a:tblGrid>
                <a:gridCol w="1285240"/>
                <a:gridCol w="4067810"/>
                <a:gridCol w="5736590"/>
              </a:tblGrid>
              <a:tr h="408305">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时间</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主要工作</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措施</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035">
                <a:tc rowSpan="6">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11月份</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solidFill>
                            <a:srgbClr val="000000"/>
                          </a:solidFill>
                          <a:latin typeface="仿宋" panose="02010609060101010101" charset="-122"/>
                          <a:ea typeface="仿宋" panose="02010609060101010101" charset="-122"/>
                          <a:cs typeface="仿宋" panose="02010609060101010101" charset="-122"/>
                        </a:rPr>
                        <a:t>召开违反“十不准”典型学生会议</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6">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对经常违反课堂纪律的学生，召开会议进行警示。进入高二的第一次期中考试结束后，通过家长开放日活动，表彰优秀学生，激发学生的学习激情。对成绩差的班级和教师跟踪，尽量避免学科组之间，教师之间，班级之间的分化。召开期中考试成绩分析会。召开班级教师会，各班自行分析期中考试成绩。</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组织期中考试</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家长开放日，优秀生表彰会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召开期中成绩落后班级和教师会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5873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召开成绩分析会，组织班级教师会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组织两次主题班会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B w="12700" cap="flat" cmpd="sng">
                      <a:solidFill>
                        <a:srgbClr val="000000"/>
                      </a:solidFill>
                      <a:prstDash val="solid"/>
                      <a:headEnd type="none" w="med" len="med"/>
                      <a:tailEnd type="none" w="med" len="med"/>
                    </a:lnB>
                  </a:tcPr>
                </a:tc>
              </a:tr>
              <a:tr h="407670">
                <a:tc rowSpan="5">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12月份</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组织第二次月考</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通过高二的第二次考试和家长开放日，进一步激励学生。组织好学业水平考试，争取100%的过关率。通过组织励志班会，激发学生的学习潜能。结合前面的早读检查情况，表彰早读优秀班级，进一步提高整个年级的早读质量。</a:t>
                      </a:r>
                      <a:endParaRPr 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组织第二次家长开放日</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组织五科的学业水平考试</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组织两次主题班会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03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表彰激情早读优秀班级</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225426"/>
            <a:ext cx="85725" cy="523220"/>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汉仪雅酷黑 55W" panose="020B0504020202020204" pitchFamily="34" charset="-122"/>
              <a:ea typeface="汉仪雅酷黑 55W" panose="020B0504020202020204" pitchFamily="34" charset="-122"/>
            </a:endParaRPr>
          </a:p>
        </p:txBody>
      </p:sp>
      <p:sp>
        <p:nvSpPr>
          <p:cNvPr id="7" name="矩形 6"/>
          <p:cNvSpPr/>
          <p:nvPr/>
        </p:nvSpPr>
        <p:spPr>
          <a:xfrm>
            <a:off x="142875" y="201930"/>
            <a:ext cx="6131560" cy="583565"/>
          </a:xfrm>
          <a:prstGeom prst="rect">
            <a:avLst/>
          </a:prstGeom>
        </p:spPr>
        <p:txBody>
          <a:bodyPr wrap="square">
            <a:spAutoFit/>
          </a:bodyPr>
          <a:lstStyle/>
          <a:p>
            <a:pPr algn="dist"/>
            <a:r>
              <a:rPr lang="zh-CN" altLang="zh-CN" sz="3200" dirty="0">
                <a:solidFill>
                  <a:schemeClr val="tx1">
                    <a:lumMod val="75000"/>
                    <a:lumOff val="25000"/>
                  </a:schemeClr>
                </a:solidFill>
                <a:latin typeface="黑体" panose="02010609060101010101" charset="-122"/>
                <a:ea typeface="黑体" panose="02010609060101010101" charset="-122"/>
              </a:rPr>
              <a:t>高二年级第一学期工作配档表</a:t>
            </a:r>
            <a:endParaRPr lang="zh-CN" altLang="zh-CN" sz="3200" dirty="0">
              <a:solidFill>
                <a:schemeClr val="tx1">
                  <a:lumMod val="75000"/>
                  <a:lumOff val="25000"/>
                </a:schemeClr>
              </a:solidFill>
              <a:latin typeface="黑体" panose="02010609060101010101" charset="-122"/>
              <a:ea typeface="黑体" panose="02010609060101010101" charset="-122"/>
            </a:endParaRPr>
          </a:p>
        </p:txBody>
      </p:sp>
      <p:graphicFrame>
        <p:nvGraphicFramePr>
          <p:cNvPr id="3" name="表格 2"/>
          <p:cNvGraphicFramePr/>
          <p:nvPr/>
        </p:nvGraphicFramePr>
        <p:xfrm>
          <a:off x="396240" y="860425"/>
          <a:ext cx="11089640" cy="5481955"/>
        </p:xfrm>
        <a:graphic>
          <a:graphicData uri="http://schemas.openxmlformats.org/drawingml/2006/table">
            <a:tbl>
              <a:tblPr firstRow="1" bandRow="1">
                <a:tableStyleId>{5940675A-B579-460E-94D1-54222C63F5DA}</a:tableStyleId>
              </a:tblPr>
              <a:tblGrid>
                <a:gridCol w="1285240"/>
                <a:gridCol w="3900805"/>
                <a:gridCol w="5903595"/>
              </a:tblGrid>
              <a:tr h="408305">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时间</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主要工作</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0">
                          <a:solidFill>
                            <a:srgbClr val="000000"/>
                          </a:solidFill>
                          <a:latin typeface="黑体" panose="02010609060101010101" charset="-122"/>
                          <a:ea typeface="黑体" panose="02010609060101010101" charset="-122"/>
                          <a:cs typeface="宋体" panose="02010600030101010101" pitchFamily="2" charset="-122"/>
                        </a:rPr>
                        <a:t>措施</a:t>
                      </a:r>
                      <a:endParaRPr lang="en-US" altLang="en-US" sz="2400" b="0">
                        <a:solidFill>
                          <a:srgbClr val="000000"/>
                        </a:solidFill>
                        <a:latin typeface="黑体" panose="02010609060101010101" charset="-122"/>
                        <a:ea typeface="黑体"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407035">
                <a:tc rowSpan="5">
                  <a:txBody>
                    <a:bodyPr/>
                    <a:p>
                      <a:pPr indent="0" algn="ctr">
                        <a:buNone/>
                      </a:pPr>
                      <a:r>
                        <a:rPr lang="en-US" sz="2000" b="0">
                          <a:solidFill>
                            <a:srgbClr val="000000"/>
                          </a:solidFill>
                          <a:latin typeface="仿宋" panose="02010609060101010101" charset="-122"/>
                          <a:ea typeface="仿宋" panose="02010609060101010101" charset="-122"/>
                          <a:cs typeface="仿宋" panose="02010609060101010101" charset="-122"/>
                        </a:rPr>
                        <a:t>1月份</a:t>
                      </a:r>
                      <a:endParaRPr lang="en-US" altLang="en-US" sz="2000" b="0">
                        <a:solidFill>
                          <a:srgbClr val="000000"/>
                        </a:solidFill>
                        <a:latin typeface="仿宋" panose="02010609060101010101" charset="-122"/>
                        <a:ea typeface="仿宋" panose="02010609060101010101" charset="-122"/>
                        <a:cs typeface="仿宋" panose="02010609060101010101"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召开班主任、备课组长会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rowSpan="5">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临近期末，召开班主任和备课组长会，交流经验，取长补短。通过教研质量、听课、检查教案和学案等形式，评选优秀备课组。召开期末备考主题班会，激发学生复习的热情。安排好暑假作业，让学生在假期劳逸结合，查漏补缺。</a:t>
                      </a:r>
                      <a:endParaRPr 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评选优秀备课组</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830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组织两次主题班会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407670">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备战期末考试</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r h="587375">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c>
                  <a:txBody>
                    <a:bodyPr/>
                    <a:p>
                      <a:pPr indent="0">
                        <a:buNone/>
                      </a:pPr>
                      <a:r>
                        <a:rPr lang="en-US" sz="2000" b="0">
                          <a:solidFill>
                            <a:srgbClr val="000000"/>
                          </a:solidFill>
                          <a:latin typeface="仿宋" panose="02010609060101010101" charset="-122"/>
                          <a:ea typeface="仿宋" panose="02010609060101010101" charset="-122"/>
                          <a:cs typeface="宋体" panose="02010600030101010101" pitchFamily="2" charset="-122"/>
                        </a:rPr>
                        <a:t>安排假期作业</a:t>
                      </a:r>
                      <a:endParaRPr lang="en-US" altLang="en-US" sz="2000" b="0">
                        <a:solidFill>
                          <a:srgbClr val="000000"/>
                        </a:solidFill>
                        <a:latin typeface="仿宋" panose="02010609060101010101" charset="-122"/>
                        <a:ea typeface="仿宋" panose="02010609060101010101" charset="-122"/>
                        <a:cs typeface="宋体" panose="02010600030101010101" pitchFamily="2" charset="-122"/>
                      </a:endParaRPr>
                    </a:p>
                  </a:txBody>
                  <a:tcPr marL="68580" marR="68580" marT="0" marB="0" vert="horz" anchor="ctr"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vMerge="1">
                  <a:tcP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0" y="1062037"/>
            <a:ext cx="12192000" cy="4543425"/>
          </a:xfrm>
          <a:prstGeom prst="rect">
            <a:avLst/>
          </a:prstGeom>
          <a:gradFill>
            <a:gsLst>
              <a:gs pos="0">
                <a:srgbClr val="DA273F"/>
              </a:gs>
              <a:gs pos="100000">
                <a:srgbClr val="A3192C"/>
              </a:gs>
            </a:gsLst>
            <a:lin ang="5400000" scaled="1"/>
          </a:gradFill>
          <a:ln w="12700" cap="flat" cmpd="sng" algn="ctr">
            <a:noFill/>
            <a:prstDash val="solid"/>
            <a:miter lim="800000"/>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mn-ea"/>
            </a:endParaRPr>
          </a:p>
        </p:txBody>
      </p:sp>
      <p:sp>
        <p:nvSpPr>
          <p:cNvPr id="3" name="文本框 2"/>
          <p:cNvSpPr txBox="1"/>
          <p:nvPr/>
        </p:nvSpPr>
        <p:spPr>
          <a:xfrm>
            <a:off x="828675" y="1876245"/>
            <a:ext cx="8820150" cy="1198880"/>
          </a:xfrm>
          <a:prstGeom prst="rect">
            <a:avLst/>
          </a:prstGeom>
          <a:noFill/>
        </p:spPr>
        <p:txBody>
          <a:bodyPr wrap="square" rtlCol="0">
            <a:spAutoFit/>
          </a:bodyPr>
          <a:lstStyle/>
          <a:p>
            <a:pPr algn="dist"/>
            <a:r>
              <a:rPr lang="zh-CN" altLang="en-US" sz="7200" dirty="0">
                <a:solidFill>
                  <a:schemeClr val="bg1"/>
                </a:solidFill>
                <a:latin typeface="黑体" panose="02010609060101010101" charset="-122"/>
                <a:ea typeface="黑体" panose="02010609060101010101" charset="-122"/>
              </a:rPr>
              <a:t>感谢您的观看指导</a:t>
            </a:r>
            <a:endParaRPr lang="zh-CN" altLang="en-US" sz="7200" dirty="0">
              <a:solidFill>
                <a:schemeClr val="bg1"/>
              </a:solidFill>
              <a:latin typeface="黑体" panose="02010609060101010101" charset="-122"/>
              <a:ea typeface="黑体" panose="02010609060101010101" charset="-122"/>
            </a:endParaRPr>
          </a:p>
        </p:txBody>
      </p:sp>
      <p:cxnSp>
        <p:nvCxnSpPr>
          <p:cNvPr id="5" name="直接连接符 4"/>
          <p:cNvCxnSpPr/>
          <p:nvPr/>
        </p:nvCxnSpPr>
        <p:spPr>
          <a:xfrm>
            <a:off x="1009650" y="4165600"/>
            <a:ext cx="301942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矩形 5"/>
          <p:cNvSpPr/>
          <p:nvPr/>
        </p:nvSpPr>
        <p:spPr>
          <a:xfrm>
            <a:off x="906270" y="4385600"/>
            <a:ext cx="5780280" cy="520720"/>
          </a:xfrm>
          <a:prstGeom prst="rect">
            <a:avLst/>
          </a:prstGeom>
        </p:spPr>
        <p:txBody>
          <a:bodyPr wrap="square">
            <a:spAutoFit/>
          </a:bodyPr>
          <a:lstStyle/>
          <a:p>
            <a:pPr algn="dist">
              <a:lnSpc>
                <a:spcPct val="120000"/>
              </a:lnSpc>
            </a:pPr>
            <a:r>
              <a:rPr lang="en-US" altLang="zh-CN" sz="1200" dirty="0">
                <a:solidFill>
                  <a:schemeClr val="bg1"/>
                </a:solidFill>
                <a:latin typeface="+mn-ea"/>
              </a:rPr>
              <a:t>May I be strenuous, energetic and persevering ! May I be patient! May I be able to bear and forbear the wrongs of others! May I ever keep a promise given!</a:t>
            </a:r>
            <a:endParaRPr lang="zh-CN" altLang="en-US" sz="1200" dirty="0">
              <a:solidFill>
                <a:schemeClr val="bg1"/>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3</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806450" y="1569085"/>
            <a:ext cx="10476230" cy="474281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2</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培养学生良好习惯，创造安静的学习环境。高一年级在下学期继续进行习惯养成教育，抓早自主和晚自主秩序，目的是使学生做到“入室即静，入座即学”，使教室环境真正安静下来，创设良好的学习环境。规定学生早上</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6</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50</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之前到教室，打扫完成教室卫生，不得在教室进餐。晚自主时间主要播放听力。采取班主任楼层值班和学生查看监控相结合的方式进行检查。目前还存在一些问题，比如学生在早自主时间打瞌睡，听力时间说话等问题，要进一步加强管理。</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4</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高一年级第一学期工作总结</a:t>
            </a:r>
            <a:endParaRPr lang="en-US" alt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857250" y="1543685"/>
            <a:ext cx="10905490" cy="422592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 </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3</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做好班级管理工作，防止班级分化。本年级年轻班主任多，女班主任多，有热情，积极性高，但缺少经验。有的老班主任会出现懈怠心理。总体来看，高一各班没有出现严重的分化情况。但有的班级，由于班主任管理松散，出现秩序混乱情况。有的班级，因为选科原因，男生人数过多，不好管理。本学期要实行年级主任协助管理的方式或者担任副班主任的方式，强化对部分班级的管理，防止出现混乱班级的现象。</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5</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539115" y="1492885"/>
            <a:ext cx="10913745" cy="3617595"/>
          </a:xfrm>
          <a:prstGeom prst="rect">
            <a:avLst/>
          </a:prstGeom>
          <a:noFill/>
        </p:spPr>
        <p:txBody>
          <a:bodyPr wrap="square" rtlCol="0">
            <a:no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 </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4</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、加强纪律管理，保证良好教学秩序。本学期继续按照《课堂十不准》要求进行检查，每天一通报，每周一汇总。本学期共查处通报违反十不准</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685</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人次。对屡教不改的学生报政教处进行纪律处分。特别是对上课睡觉、说笑打闹等严重违纪行为，进行停课等处分。严抓手机问题、男女生非正常交往问题和打架问题，把这三个问题定为年级管理的三条高压线，露头即打，快速严厉处理。本学期共发现上课玩手机学生</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12</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人次，吸烟</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3</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人次，</a:t>
            </a:r>
            <a:r>
              <a:rPr lang="zh-CN" altLang="en-US" sz="2800">
                <a:latin typeface="方正粗黑宋简体" panose="02000000000000000000" charset="-122"/>
                <a:ea typeface="方正粗黑宋简体" panose="02000000000000000000" charset="-122"/>
                <a:cs typeface="方正粗黑宋简体" panose="02000000000000000000" charset="-122"/>
                <a:sym typeface="+mn-ea"/>
              </a:rPr>
              <a:t>均给予了纪律处分。</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男女生非正常交往事件</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2</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件，没有出格行为，进行了批评教育。及时处理打架事件</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2</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起，防止了恶性事件的发生。本学期将继续强化纪律管理。</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6</a:t>
            </a:r>
            <a:endParaRPr lang="en-US" dirty="0"/>
          </a:p>
        </p:txBody>
      </p:sp>
      <p:sp>
        <p:nvSpPr>
          <p:cNvPr id="196" name="文本框 195"/>
          <p:cNvSpPr txBox="1"/>
          <p:nvPr/>
        </p:nvSpPr>
        <p:spPr>
          <a:xfrm>
            <a:off x="1348196" y="52172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409575" y="1115060"/>
            <a:ext cx="11353165" cy="422592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 </a:t>
            </a:r>
            <a:endPar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5</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强化集体备课和听评课，切实提高集体备课效率和课堂授课水平。高一制订并修改了《2022级关于加强集体备课管理的规定》和《2022级听评课制度》，规范集体备课形式，严肃集体备课纪律，提高集体备课效率。加强教研课听课评课活动的开展，重点强调做好教学点评。点评严禁出现“好、好、好”等无实际内容的评课，评课后，授课教师写出教学反思，本学期老师撰写教学反思共</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140</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余篇。有很多老师写出来很好的教学反思，这样坚持下去，一定会逐步提高教师的授课水平。</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7</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998855" y="1678940"/>
            <a:ext cx="10476230" cy="267525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 </a:t>
            </a:r>
            <a:endPar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6</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开展班级竞赛，提升学生自我管理能力。分班结束后，相同类型班级之间举行学习和纪律竞赛活动。年级处举行仪式，渲染氛围，年级处对竞赛结果进行阶段性总结。通过竞争，增强了学生的竞争意识和集体荣誉感。本学期将继续实施这项活动。</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灯片编号占位符 2"/>
          <p:cNvSpPr>
            <a:spLocks noGrp="1"/>
          </p:cNvSpPr>
          <p:nvPr>
            <p:ph type="sldNum" sz="quarter" idx="12"/>
          </p:nvPr>
        </p:nvSpPr>
        <p:spPr/>
        <p:txBody>
          <a:bodyPr/>
          <a:lstStyle/>
          <a:p>
            <a:r>
              <a:rPr lang="en-US" dirty="0"/>
              <a:t>8</a:t>
            </a:r>
            <a:endParaRPr lang="en-US" dirty="0"/>
          </a:p>
        </p:txBody>
      </p:sp>
      <p:sp>
        <p:nvSpPr>
          <p:cNvPr id="196" name="文本框 195"/>
          <p:cNvSpPr txBox="1"/>
          <p:nvPr/>
        </p:nvSpPr>
        <p:spPr>
          <a:xfrm>
            <a:off x="1407886" y="785883"/>
            <a:ext cx="9811657" cy="706755"/>
          </a:xfrm>
          <a:prstGeom prst="rect">
            <a:avLst/>
          </a:prstGeom>
          <a:noFill/>
          <a:ln>
            <a:noFill/>
          </a:ln>
        </p:spPr>
        <p:txBody>
          <a:bodyPr wrap="square" rtlCol="0">
            <a:spAutoFit/>
          </a:bodyPr>
          <a:lstStyle/>
          <a:p>
            <a:pPr algn="ctr"/>
            <a:r>
              <a:rPr lang="zh-CN" sz="4000" b="1" dirty="0">
                <a:latin typeface="微软雅黑" panose="020B0503020204020204" pitchFamily="34" charset="-122"/>
                <a:ea typeface="微软雅黑" panose="020B0503020204020204" pitchFamily="34" charset="-122"/>
              </a:rPr>
              <a:t>高一年级第二学期工作总结</a:t>
            </a:r>
            <a:endParaRPr lang="zh-CN" sz="4000" b="1" dirty="0">
              <a:latin typeface="微软雅黑" panose="020B0503020204020204" pitchFamily="34" charset="-122"/>
              <a:ea typeface="微软雅黑" panose="020B0503020204020204" pitchFamily="34" charset="-122"/>
            </a:endParaRPr>
          </a:p>
        </p:txBody>
      </p:sp>
      <p:pic>
        <p:nvPicPr>
          <p:cNvPr id="304" name="图片 303"/>
          <p:cNvPicPr>
            <a:picLocks noChangeAspect="1"/>
          </p:cNvPicPr>
          <p:nvPr/>
        </p:nvPicPr>
        <p:blipFill>
          <a:blip r:embed="rId1" cstate="print"/>
          <a:stretch>
            <a:fillRect/>
          </a:stretch>
        </p:blipFill>
        <p:spPr>
          <a:xfrm>
            <a:off x="3422858" y="3505836"/>
            <a:ext cx="1187674" cy="1219156"/>
          </a:xfrm>
          <a:prstGeom prst="rect">
            <a:avLst/>
          </a:prstGeom>
          <a:ln>
            <a:noFill/>
          </a:ln>
        </p:spPr>
      </p:pic>
      <p:sp>
        <p:nvSpPr>
          <p:cNvPr id="6" name="文本框 5"/>
          <p:cNvSpPr txBox="1"/>
          <p:nvPr/>
        </p:nvSpPr>
        <p:spPr>
          <a:xfrm>
            <a:off x="965835" y="1492885"/>
            <a:ext cx="10476230" cy="4225925"/>
          </a:xfrm>
          <a:prstGeom prst="rect">
            <a:avLst/>
          </a:prstGeom>
          <a:noFill/>
        </p:spPr>
        <p:txBody>
          <a:bodyPr wrap="square" rtlCol="0">
            <a:spAutoFit/>
          </a:bodyPr>
          <a:p>
            <a:pPr algn="l">
              <a:lnSpc>
                <a:spcPct val="120000"/>
              </a:lnSpc>
            </a:pPr>
            <a:r>
              <a:rPr lang="zh-CN" altLang="en-US" sz="2800" b="1">
                <a:solidFill>
                  <a:schemeClr val="tx1"/>
                </a:solidFill>
                <a:latin typeface="方正粗黑宋简体" panose="02000000000000000000" charset="-122"/>
                <a:ea typeface="方正粗黑宋简体" panose="02000000000000000000" charset="-122"/>
                <a:cs typeface="方正粗黑宋简体" panose="02000000000000000000" charset="-122"/>
              </a:rPr>
              <a:t>二、常规工作完成情况  </a:t>
            </a:r>
            <a:r>
              <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rPr>
              <a:t> </a:t>
            </a:r>
            <a:endParaRPr lang="zh-CN" altLang="en-US" sz="2400" b="1">
              <a:solidFill>
                <a:schemeClr val="tx1"/>
              </a:solidFill>
              <a:latin typeface="方正粗黑宋简体" panose="02000000000000000000" charset="-122"/>
              <a:ea typeface="方正粗黑宋简体" panose="02000000000000000000" charset="-122"/>
              <a:cs typeface="方正粗黑宋简体" panose="02000000000000000000" charset="-122"/>
            </a:endParaRPr>
          </a:p>
          <a:p>
            <a:pPr algn="l">
              <a:lnSpc>
                <a:spcPct val="120000"/>
              </a:lnSpc>
            </a:pP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    </a:t>
            </a:r>
            <a:r>
              <a:rPr lang="en-US" altLang="zh-CN" sz="2800">
                <a:solidFill>
                  <a:schemeClr val="tx1"/>
                </a:solidFill>
                <a:latin typeface="方正粗黑宋简体" panose="02000000000000000000" charset="-122"/>
                <a:ea typeface="方正粗黑宋简体" panose="02000000000000000000" charset="-122"/>
                <a:cs typeface="方正粗黑宋简体" panose="02000000000000000000" charset="-122"/>
              </a:rPr>
              <a:t>7</a:t>
            </a:r>
            <a:r>
              <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rPr>
              <a:t>、提前研究制定假期作业检查和线上答疑管理办法，充分挖掘教学潜力，提高假期学习效率。针对学生在假期学习中存在的问题，年级处提前制定计划，把每科作业细化到每天，制作成表格，印刷发给每位学生。放假前召开全体家长会，强调作业的家长监督。特别强调对下学期功课的预习，要求每科在假期完成下学期开学一个月课程的预习。老师提前录制视频或下载优质课程资源，提前制定新课程学案，发给学生。</a:t>
            </a:r>
            <a:endParaRPr lang="zh-CN" altLang="en-US" sz="2800">
              <a:solidFill>
                <a:schemeClr val="tx1"/>
              </a:solidFill>
              <a:latin typeface="方正粗黑宋简体" panose="02000000000000000000" charset="-122"/>
              <a:ea typeface="方正粗黑宋简体" panose="02000000000000000000" charset="-122"/>
              <a:cs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spd="med" p14:dur="700" advTm="0">
        <p:fade/>
      </p:transition>
    </mc:Choice>
    <mc:Fallback>
      <p:transition spd="med" advTm="0">
        <p:fade/>
      </p:transition>
    </mc:Fallback>
  </mc:AlternateContent>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xml><?xml version="1.0" encoding="utf-8"?>
<p:tagLst xmlns:p="http://schemas.openxmlformats.org/presentationml/2006/main">
  <p:tag name="KSO_WPP_MARK_KEY" val="5344ae77-8c86-4e66-8e06-eebe98228722"/>
  <p:tag name="COMMONDATA" val="eyJoZGlkIjoiNmM5MzkwN2Q5NjA1OGNhM2U3Y2RmOTc3Y2Y0NjgzZGYifQ=="/>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dp2zsn1v">
      <a:majorFont>
        <a:latin typeface="思源黑体 CN Normal"/>
        <a:ea typeface="思源黑体 CN Normal"/>
        <a:cs typeface=""/>
      </a:majorFont>
      <a:minorFont>
        <a:latin typeface="思源黑体 CN Normal"/>
        <a:ea typeface="思源黑体 CN Normal"/>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10788</Words>
  <Application>WPS 演示</Application>
  <PresentationFormat>自定义</PresentationFormat>
  <Paragraphs>447</Paragraphs>
  <Slides>32</Slides>
  <Notes>13</Notes>
  <HiddenSlides>0</HiddenSlides>
  <MMClips>0</MMClips>
  <ScaleCrop>false</ScaleCrop>
  <HeadingPairs>
    <vt:vector size="6" baseType="variant">
      <vt:variant>
        <vt:lpstr>已用的字体</vt:lpstr>
      </vt:variant>
      <vt:variant>
        <vt:i4>23</vt:i4>
      </vt:variant>
      <vt:variant>
        <vt:lpstr>主题</vt:lpstr>
      </vt:variant>
      <vt:variant>
        <vt:i4>3</vt:i4>
      </vt:variant>
      <vt:variant>
        <vt:lpstr>幻灯片标题</vt:lpstr>
      </vt:variant>
      <vt:variant>
        <vt:i4>32</vt:i4>
      </vt:variant>
    </vt:vector>
  </HeadingPairs>
  <TitlesOfParts>
    <vt:vector size="58" baseType="lpstr">
      <vt:lpstr>Arial</vt:lpstr>
      <vt:lpstr>宋体</vt:lpstr>
      <vt:lpstr>Wingdings</vt:lpstr>
      <vt:lpstr>Impact</vt:lpstr>
      <vt:lpstr>Signika</vt:lpstr>
      <vt:lpstr>Segoe Print</vt:lpstr>
      <vt:lpstr>Open Sans Extrabold</vt:lpstr>
      <vt:lpstr>LiHei Pro</vt:lpstr>
      <vt:lpstr>迷你简汉真广标</vt:lpstr>
      <vt:lpstr>微软雅黑</vt:lpstr>
      <vt:lpstr>Wingdings</vt:lpstr>
      <vt:lpstr>方正姚体</vt:lpstr>
      <vt:lpstr>方正粗黑宋简体</vt:lpstr>
      <vt:lpstr>Calibri</vt:lpstr>
      <vt:lpstr>Arial Unicode MS</vt:lpstr>
      <vt:lpstr>汉仪雅酷黑 55W</vt:lpstr>
      <vt:lpstr>黑体</vt:lpstr>
      <vt:lpstr>华文琥珀</vt:lpstr>
      <vt:lpstr>汉仪大宋简</vt:lpstr>
      <vt:lpstr>仿宋</vt:lpstr>
      <vt:lpstr>思源黑体 Normal</vt:lpstr>
      <vt:lpstr>华文中宋</vt:lpstr>
      <vt:lpstr>思源黑体 CN Normal</vt:lpstr>
      <vt:lpstr>Office Theme</vt:lpstr>
      <vt:lpstr>1_Office Theme</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第二部150套微立体全部图表合集</dc:title>
  <dc:creator/>
  <cp:lastModifiedBy>对方正在输入...</cp:lastModifiedBy>
  <cp:revision>95</cp:revision>
  <dcterms:created xsi:type="dcterms:W3CDTF">2016-04-26T08:47:00Z</dcterms:created>
  <dcterms:modified xsi:type="dcterms:W3CDTF">2023-08-18T00:00:33Z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41249AA5FE6C4DC7867A32E304CDF899</vt:lpwstr>
  </property>
</Properties>
</file>