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7" r:id="rId2"/>
    <p:sldId id="264" r:id="rId3"/>
    <p:sldId id="323" r:id="rId4"/>
    <p:sldId id="327" r:id="rId5"/>
    <p:sldId id="328" r:id="rId6"/>
    <p:sldId id="331" r:id="rId7"/>
    <p:sldId id="326" r:id="rId8"/>
    <p:sldId id="322" r:id="rId9"/>
    <p:sldId id="329" r:id="rId10"/>
    <p:sldId id="330" r:id="rId11"/>
    <p:sldId id="332" r:id="rId12"/>
    <p:sldId id="333" r:id="rId13"/>
    <p:sldId id="335" r:id="rId14"/>
    <p:sldId id="336" r:id="rId15"/>
    <p:sldId id="334" r:id="rId16"/>
    <p:sldId id="337" r:id="rId17"/>
  </p:sldIdLst>
  <p:sldSz cx="9144000" cy="5143500" type="screen16x9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DA2"/>
    <a:srgbClr val="C4C7CB"/>
    <a:srgbClr val="FDFDFD"/>
    <a:srgbClr val="F79600"/>
    <a:srgbClr val="3992DB"/>
    <a:srgbClr val="0F1836"/>
    <a:srgbClr val="D9D9D9"/>
    <a:srgbClr val="DCDEE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935" autoAdjust="0"/>
    <p:restoredTop sz="94660" autoAdjust="0"/>
  </p:normalViewPr>
  <p:slideViewPr>
    <p:cSldViewPr>
      <p:cViewPr varScale="1">
        <p:scale>
          <a:sx n="98" d="100"/>
          <a:sy n="98" d="100"/>
        </p:scale>
        <p:origin x="-876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8"/>
      </p:cViewPr>
      <p:guideLst>
        <p:guide orient="horz" pos="2880"/>
        <p:guide pos="215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755576" y="625398"/>
            <a:ext cx="7848872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323528" y="292895"/>
            <a:ext cx="390372" cy="205979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" name="TextBox 15"/>
          <p:cNvSpPr txBox="1"/>
          <p:nvPr userDrawn="1"/>
        </p:nvSpPr>
        <p:spPr>
          <a:xfrm>
            <a:off x="8100392" y="241995"/>
            <a:ext cx="671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1800" b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pPr algn="ctr"/>
              <a:t>‹#›</a:t>
            </a:fld>
            <a:r>
              <a:rPr lang="zh-CN" altLang="en-US" sz="1800" b="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Tm="0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3856" y="45012"/>
            <a:ext cx="9144000" cy="375087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2259243" y="1669227"/>
            <a:ext cx="4617800" cy="502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 作 计 划</a:t>
            </a:r>
          </a:p>
        </p:txBody>
      </p:sp>
      <p:cxnSp>
        <p:nvCxnSpPr>
          <p:cNvPr id="46" name="直接连接符 5"/>
          <p:cNvCxnSpPr>
            <a:cxnSpLocks noChangeShapeType="1"/>
          </p:cNvCxnSpPr>
          <p:nvPr/>
        </p:nvCxnSpPr>
        <p:spPr bwMode="auto">
          <a:xfrm flipH="1">
            <a:off x="1203668" y="2319545"/>
            <a:ext cx="4617801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矩形 47"/>
          <p:cNvSpPr/>
          <p:nvPr/>
        </p:nvSpPr>
        <p:spPr>
          <a:xfrm>
            <a:off x="3367983" y="933372"/>
            <a:ext cx="2400319" cy="500127"/>
          </a:xfrm>
          <a:prstGeom prst="rect">
            <a:avLst/>
          </a:prstGeom>
        </p:spPr>
        <p:txBody>
          <a:bodyPr wrap="none" lIns="68571" tIns="34285" rIns="68571" bIns="34285">
            <a:spAutoFit/>
          </a:bodyPr>
          <a:lstStyle/>
          <a:p>
            <a:pPr algn="r"/>
            <a:r>
              <a:rPr lang="zh-CN" altLang="en-US" sz="2800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高三第二学期</a:t>
            </a:r>
            <a:r>
              <a:rPr lang="en-US" altLang="zh-CN" sz="2800" dirty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884066" y="300379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2021.2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99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  <p:bldP spid="48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加强督导检查，不断提高教学管理水平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>
            <a:off x="1109717" y="2611842"/>
            <a:ext cx="1190447" cy="1026114"/>
          </a:xfrm>
          <a:prstGeom prst="hexagon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对应措施</a:t>
            </a:r>
          </a:p>
        </p:txBody>
      </p:sp>
      <p:sp>
        <p:nvSpPr>
          <p:cNvPr id="13" name="圆角矩形 3"/>
          <p:cNvSpPr/>
          <p:nvPr/>
        </p:nvSpPr>
        <p:spPr>
          <a:xfrm>
            <a:off x="3496846" y="1160641"/>
            <a:ext cx="4479051" cy="655583"/>
          </a:xfrm>
          <a:prstGeom prst="roundRect">
            <a:avLst>
              <a:gd name="adj" fmla="val 20638"/>
            </a:avLst>
          </a:prstGeom>
          <a:solidFill>
            <a:srgbClr val="C4C7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Freeform 5"/>
          <p:cNvSpPr/>
          <p:nvPr/>
        </p:nvSpPr>
        <p:spPr bwMode="auto">
          <a:xfrm>
            <a:off x="2702200" y="1558990"/>
            <a:ext cx="547516" cy="3108279"/>
          </a:xfrm>
          <a:custGeom>
            <a:avLst/>
            <a:gdLst>
              <a:gd name="T0" fmla="*/ 1999 w 3544"/>
              <a:gd name="T1" fmla="*/ 9150 h 14563"/>
              <a:gd name="T2" fmla="*/ 1999 w 3544"/>
              <a:gd name="T3" fmla="*/ 12306 h 14563"/>
              <a:gd name="T4" fmla="*/ 2353 w 3544"/>
              <a:gd name="T5" fmla="*/ 13628 h 14563"/>
              <a:gd name="T6" fmla="*/ 3544 w 3544"/>
              <a:gd name="T7" fmla="*/ 14112 h 14563"/>
              <a:gd name="T8" fmla="*/ 3544 w 3544"/>
              <a:gd name="T9" fmla="*/ 14563 h 14563"/>
              <a:gd name="T10" fmla="*/ 1933 w 3544"/>
              <a:gd name="T11" fmla="*/ 14016 h 14563"/>
              <a:gd name="T12" fmla="*/ 1419 w 3544"/>
              <a:gd name="T13" fmla="*/ 12050 h 14563"/>
              <a:gd name="T14" fmla="*/ 1419 w 3544"/>
              <a:gd name="T15" fmla="*/ 9279 h 14563"/>
              <a:gd name="T16" fmla="*/ 1160 w 3544"/>
              <a:gd name="T17" fmla="*/ 8022 h 14563"/>
              <a:gd name="T18" fmla="*/ 0 w 3544"/>
              <a:gd name="T19" fmla="*/ 7475 h 14563"/>
              <a:gd name="T20" fmla="*/ 0 w 3544"/>
              <a:gd name="T21" fmla="*/ 7088 h 14563"/>
              <a:gd name="T22" fmla="*/ 1127 w 3544"/>
              <a:gd name="T23" fmla="*/ 6571 h 14563"/>
              <a:gd name="T24" fmla="*/ 1419 w 3544"/>
              <a:gd name="T25" fmla="*/ 5284 h 14563"/>
              <a:gd name="T26" fmla="*/ 1419 w 3544"/>
              <a:gd name="T27" fmla="*/ 2513 h 14563"/>
              <a:gd name="T28" fmla="*/ 1933 w 3544"/>
              <a:gd name="T29" fmla="*/ 547 h 14563"/>
              <a:gd name="T30" fmla="*/ 3544 w 3544"/>
              <a:gd name="T31" fmla="*/ 0 h 14563"/>
              <a:gd name="T32" fmla="*/ 3544 w 3544"/>
              <a:gd name="T33" fmla="*/ 451 h 14563"/>
              <a:gd name="T34" fmla="*/ 2353 w 3544"/>
              <a:gd name="T35" fmla="*/ 902 h 14563"/>
              <a:gd name="T36" fmla="*/ 1999 w 3544"/>
              <a:gd name="T37" fmla="*/ 2254 h 14563"/>
              <a:gd name="T38" fmla="*/ 1999 w 3544"/>
              <a:gd name="T39" fmla="*/ 5413 h 14563"/>
              <a:gd name="T40" fmla="*/ 580 w 3544"/>
              <a:gd name="T41" fmla="*/ 7275 h 14563"/>
              <a:gd name="T42" fmla="*/ 580 w 3544"/>
              <a:gd name="T43" fmla="*/ 7304 h 14563"/>
              <a:gd name="T44" fmla="*/ 1999 w 3544"/>
              <a:gd name="T45" fmla="*/ 9150 h 14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44" h="14563">
                <a:moveTo>
                  <a:pt x="1999" y="9150"/>
                </a:moveTo>
                <a:lnTo>
                  <a:pt x="1999" y="12306"/>
                </a:lnTo>
                <a:cubicBezTo>
                  <a:pt x="1999" y="12867"/>
                  <a:pt x="2117" y="13306"/>
                  <a:pt x="2353" y="13628"/>
                </a:cubicBezTo>
                <a:cubicBezTo>
                  <a:pt x="2590" y="13950"/>
                  <a:pt x="2986" y="14112"/>
                  <a:pt x="3544" y="14112"/>
                </a:cubicBezTo>
                <a:lnTo>
                  <a:pt x="3544" y="14563"/>
                </a:lnTo>
                <a:cubicBezTo>
                  <a:pt x="2815" y="14563"/>
                  <a:pt x="2276" y="14379"/>
                  <a:pt x="1933" y="14016"/>
                </a:cubicBezTo>
                <a:cubicBezTo>
                  <a:pt x="1589" y="13650"/>
                  <a:pt x="1419" y="12993"/>
                  <a:pt x="1419" y="12050"/>
                </a:cubicBezTo>
                <a:lnTo>
                  <a:pt x="1419" y="9279"/>
                </a:lnTo>
                <a:cubicBezTo>
                  <a:pt x="1419" y="8762"/>
                  <a:pt x="1333" y="8344"/>
                  <a:pt x="1160" y="8022"/>
                </a:cubicBezTo>
                <a:cubicBezTo>
                  <a:pt x="990" y="7701"/>
                  <a:pt x="602" y="7516"/>
                  <a:pt x="0" y="7475"/>
                </a:cubicBezTo>
                <a:lnTo>
                  <a:pt x="0" y="7088"/>
                </a:lnTo>
                <a:cubicBezTo>
                  <a:pt x="558" y="7002"/>
                  <a:pt x="935" y="6829"/>
                  <a:pt x="1127" y="6571"/>
                </a:cubicBezTo>
                <a:cubicBezTo>
                  <a:pt x="1322" y="6315"/>
                  <a:pt x="1419" y="5883"/>
                  <a:pt x="1419" y="5284"/>
                </a:cubicBezTo>
                <a:lnTo>
                  <a:pt x="1419" y="2513"/>
                </a:lnTo>
                <a:cubicBezTo>
                  <a:pt x="1419" y="1567"/>
                  <a:pt x="1589" y="913"/>
                  <a:pt x="1933" y="547"/>
                </a:cubicBezTo>
                <a:cubicBezTo>
                  <a:pt x="2276" y="181"/>
                  <a:pt x="2815" y="0"/>
                  <a:pt x="3544" y="0"/>
                </a:cubicBezTo>
                <a:lnTo>
                  <a:pt x="3544" y="451"/>
                </a:lnTo>
                <a:cubicBezTo>
                  <a:pt x="2986" y="451"/>
                  <a:pt x="2590" y="602"/>
                  <a:pt x="2353" y="902"/>
                </a:cubicBezTo>
                <a:cubicBezTo>
                  <a:pt x="2117" y="1201"/>
                  <a:pt x="1999" y="1652"/>
                  <a:pt x="1999" y="2254"/>
                </a:cubicBezTo>
                <a:lnTo>
                  <a:pt x="1999" y="5413"/>
                </a:lnTo>
                <a:cubicBezTo>
                  <a:pt x="1999" y="6265"/>
                  <a:pt x="1592" y="7275"/>
                  <a:pt x="580" y="7275"/>
                </a:cubicBezTo>
                <a:lnTo>
                  <a:pt x="580" y="7304"/>
                </a:lnTo>
                <a:cubicBezTo>
                  <a:pt x="1565" y="7304"/>
                  <a:pt x="1999" y="8309"/>
                  <a:pt x="1999" y="915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TextBox 8"/>
          <p:cNvSpPr txBox="1"/>
          <p:nvPr/>
        </p:nvSpPr>
        <p:spPr>
          <a:xfrm>
            <a:off x="3737209" y="1287754"/>
            <a:ext cx="3944516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强化目标引领。利用高考百日誓师、课前宣誓、主题班会等多种方式，不断激励学生明确奋斗目标，激发学习热情；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圆角矩形 3"/>
          <p:cNvSpPr/>
          <p:nvPr/>
        </p:nvSpPr>
        <p:spPr>
          <a:xfrm>
            <a:off x="3496846" y="1943337"/>
            <a:ext cx="4479051" cy="655583"/>
          </a:xfrm>
          <a:prstGeom prst="roundRect">
            <a:avLst>
              <a:gd name="adj" fmla="val 20638"/>
            </a:avLst>
          </a:prstGeom>
          <a:solidFill>
            <a:srgbClr val="C4C7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Box 8"/>
          <p:cNvSpPr txBox="1"/>
          <p:nvPr/>
        </p:nvSpPr>
        <p:spPr>
          <a:xfrm>
            <a:off x="3737209" y="2167762"/>
            <a:ext cx="3944516" cy="2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继续充分发挥高三教学督导组的指导、引领与督促作用；</a:t>
            </a:r>
          </a:p>
        </p:txBody>
      </p:sp>
      <p:sp>
        <p:nvSpPr>
          <p:cNvPr id="42" name="圆角矩形 3"/>
          <p:cNvSpPr/>
          <p:nvPr/>
        </p:nvSpPr>
        <p:spPr>
          <a:xfrm>
            <a:off x="3496846" y="2760132"/>
            <a:ext cx="4479051" cy="655583"/>
          </a:xfrm>
          <a:prstGeom prst="roundRect">
            <a:avLst>
              <a:gd name="adj" fmla="val 20638"/>
            </a:avLst>
          </a:prstGeom>
          <a:solidFill>
            <a:srgbClr val="C4C7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TextBox 8"/>
          <p:cNvSpPr txBox="1"/>
          <p:nvPr/>
        </p:nvSpPr>
        <p:spPr>
          <a:xfrm>
            <a:off x="3737209" y="2887245"/>
            <a:ext cx="3944516" cy="4244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加大对课堂、晚自习纪律的检查力度，发现违纪、违规现象随时通报处理；</a:t>
            </a:r>
          </a:p>
        </p:txBody>
      </p:sp>
      <p:sp>
        <p:nvSpPr>
          <p:cNvPr id="45" name="圆角矩形 3"/>
          <p:cNvSpPr/>
          <p:nvPr/>
        </p:nvSpPr>
        <p:spPr>
          <a:xfrm>
            <a:off x="3496846" y="3561543"/>
            <a:ext cx="4479051" cy="655583"/>
          </a:xfrm>
          <a:prstGeom prst="roundRect">
            <a:avLst>
              <a:gd name="adj" fmla="val 20638"/>
            </a:avLst>
          </a:prstGeom>
          <a:solidFill>
            <a:srgbClr val="C4C7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TextBox 8"/>
          <p:cNvSpPr txBox="1"/>
          <p:nvPr/>
        </p:nvSpPr>
        <p:spPr>
          <a:xfrm>
            <a:off x="3737209" y="3787928"/>
            <a:ext cx="3944516" cy="2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继续强化对班会课和体育课的检查督促</a:t>
            </a:r>
          </a:p>
        </p:txBody>
      </p:sp>
      <p:sp>
        <p:nvSpPr>
          <p:cNvPr id="47" name="圆角矩形 3"/>
          <p:cNvSpPr/>
          <p:nvPr/>
        </p:nvSpPr>
        <p:spPr>
          <a:xfrm>
            <a:off x="3496846" y="4358714"/>
            <a:ext cx="4479051" cy="655583"/>
          </a:xfrm>
          <a:prstGeom prst="roundRect">
            <a:avLst>
              <a:gd name="adj" fmla="val 20638"/>
            </a:avLst>
          </a:prstGeom>
          <a:solidFill>
            <a:srgbClr val="C4C7CB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TextBox 8"/>
          <p:cNvSpPr txBox="1"/>
          <p:nvPr/>
        </p:nvSpPr>
        <p:spPr>
          <a:xfrm>
            <a:off x="3737209" y="4355025"/>
            <a:ext cx="3944516" cy="663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高度重视学生心理健康，通过班会课、专题讲座、个性化帮扶等多项措施，及时帮助学生克服焦虑、卑怯等不良情绪的影响，积极自信地投入复习，迎接高考。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26" grpId="0" animBg="1"/>
      <p:bldP spid="13" grpId="0" animBg="1"/>
      <p:bldP spid="14" grpId="0" animBg="1"/>
      <p:bldP spid="19" grpId="0"/>
      <p:bldP spid="38" grpId="0" animBg="1"/>
      <p:bldP spid="39" grpId="0"/>
      <p:bldP spid="42" grpId="0" animBg="1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63225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平行四边形 51"/>
          <p:cNvSpPr/>
          <p:nvPr/>
        </p:nvSpPr>
        <p:spPr>
          <a:xfrm>
            <a:off x="1948530" y="2355731"/>
            <a:ext cx="1097078" cy="622134"/>
          </a:xfrm>
          <a:prstGeom prst="parallelogram">
            <a:avLst>
              <a:gd name="adj" fmla="val 4820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Impact" panose="020B0806030902050204" pitchFamily="34" charset="0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2987824" y="2355725"/>
            <a:ext cx="4073274" cy="623248"/>
            <a:chOff x="4315150" y="2341726"/>
            <a:chExt cx="3857250" cy="541024"/>
          </a:xfrm>
        </p:grpSpPr>
        <p:sp>
          <p:nvSpPr>
            <p:cNvPr id="67" name="矩形 66"/>
            <p:cNvSpPr/>
            <p:nvPr/>
          </p:nvSpPr>
          <p:spPr>
            <a:xfrm>
              <a:off x="4769740" y="2341726"/>
              <a:ext cx="2827146" cy="54102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zh-CN" altLang="en-US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让班会课成为培养优良班风的主阵地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2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115616" y="625573"/>
            <a:ext cx="2357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 精品工程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Parallelogram 21"/>
          <p:cNvSpPr/>
          <p:nvPr/>
        </p:nvSpPr>
        <p:spPr>
          <a:xfrm>
            <a:off x="7136070" y="-2866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arallelogram 22"/>
          <p:cNvSpPr/>
          <p:nvPr/>
        </p:nvSpPr>
        <p:spPr>
          <a:xfrm>
            <a:off x="7596336" y="1536767"/>
            <a:ext cx="1658880" cy="3606733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52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让班会课成为培养良好班风的主阵地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Group 14"/>
          <p:cNvGrpSpPr/>
          <p:nvPr/>
        </p:nvGrpSpPr>
        <p:grpSpPr>
          <a:xfrm>
            <a:off x="5079491" y="1635646"/>
            <a:ext cx="2880085" cy="645054"/>
            <a:chOff x="6772654" y="2152648"/>
            <a:chExt cx="3840113" cy="860072"/>
          </a:xfrm>
        </p:grpSpPr>
        <p:sp>
          <p:nvSpPr>
            <p:cNvPr id="27" name="Shape 539"/>
            <p:cNvSpPr/>
            <p:nvPr/>
          </p:nvSpPr>
          <p:spPr>
            <a:xfrm>
              <a:off x="7289045" y="2152648"/>
              <a:ext cx="3323722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ubicBezTo>
                    <a:pt x="0" y="0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Shape 540"/>
            <p:cNvSpPr/>
            <p:nvPr/>
          </p:nvSpPr>
          <p:spPr>
            <a:xfrm>
              <a:off x="6772654" y="2152648"/>
              <a:ext cx="516147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9997"/>
                  </a:lnTo>
                  <a:lnTo>
                    <a:pt x="2792" y="21600"/>
                  </a:lnTo>
                  <a:lnTo>
                    <a:pt x="21600" y="16183"/>
                  </a:lnTo>
                  <a:cubicBezTo>
                    <a:pt x="21600" y="16183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Group 18"/>
          <p:cNvGrpSpPr/>
          <p:nvPr/>
        </p:nvGrpSpPr>
        <p:grpSpPr>
          <a:xfrm>
            <a:off x="1159320" y="1635646"/>
            <a:ext cx="2890361" cy="645054"/>
            <a:chOff x="1545760" y="2152648"/>
            <a:chExt cx="3853814" cy="860072"/>
          </a:xfrm>
        </p:grpSpPr>
        <p:sp>
          <p:nvSpPr>
            <p:cNvPr id="30" name="Shape 542"/>
            <p:cNvSpPr/>
            <p:nvPr/>
          </p:nvSpPr>
          <p:spPr>
            <a:xfrm>
              <a:off x="1545760" y="2152648"/>
              <a:ext cx="3344236" cy="64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Shape 543"/>
            <p:cNvSpPr/>
            <p:nvPr/>
          </p:nvSpPr>
          <p:spPr>
            <a:xfrm>
              <a:off x="4883415" y="2152648"/>
              <a:ext cx="516159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9997"/>
                  </a:lnTo>
                  <a:lnTo>
                    <a:pt x="18808" y="21600"/>
                  </a:lnTo>
                  <a:lnTo>
                    <a:pt x="0" y="16183"/>
                  </a:lnTo>
                  <a:cubicBezTo>
                    <a:pt x="0" y="16183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Group 21"/>
          <p:cNvGrpSpPr/>
          <p:nvPr/>
        </p:nvGrpSpPr>
        <p:grpSpPr>
          <a:xfrm>
            <a:off x="5070045" y="3655708"/>
            <a:ext cx="2902381" cy="645054"/>
            <a:chOff x="6760059" y="4457519"/>
            <a:chExt cx="3869841" cy="860072"/>
          </a:xfrm>
        </p:grpSpPr>
        <p:sp>
          <p:nvSpPr>
            <p:cNvPr id="33" name="Shape 545"/>
            <p:cNvSpPr/>
            <p:nvPr/>
          </p:nvSpPr>
          <p:spPr>
            <a:xfrm>
              <a:off x="7276450" y="4671632"/>
              <a:ext cx="3353450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Shape 546"/>
            <p:cNvSpPr/>
            <p:nvPr/>
          </p:nvSpPr>
          <p:spPr>
            <a:xfrm>
              <a:off x="6760059" y="4457519"/>
              <a:ext cx="516158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1603"/>
                  </a:lnTo>
                  <a:lnTo>
                    <a:pt x="2791" y="0"/>
                  </a:lnTo>
                  <a:lnTo>
                    <a:pt x="21600" y="5417"/>
                  </a:lnTo>
                  <a:cubicBezTo>
                    <a:pt x="21600" y="5417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5" name="Group 24"/>
          <p:cNvGrpSpPr/>
          <p:nvPr/>
        </p:nvGrpSpPr>
        <p:grpSpPr>
          <a:xfrm>
            <a:off x="1159320" y="3655708"/>
            <a:ext cx="2890356" cy="645054"/>
            <a:chOff x="1545760" y="4457519"/>
            <a:chExt cx="3853808" cy="860072"/>
          </a:xfrm>
        </p:grpSpPr>
        <p:sp>
          <p:nvSpPr>
            <p:cNvPr id="36" name="Shape 548"/>
            <p:cNvSpPr/>
            <p:nvPr/>
          </p:nvSpPr>
          <p:spPr>
            <a:xfrm>
              <a:off x="1545760" y="4671632"/>
              <a:ext cx="3336278" cy="644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  <a:cubicBezTo>
                    <a:pt x="21600" y="21600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Shape 549"/>
            <p:cNvSpPr/>
            <p:nvPr/>
          </p:nvSpPr>
          <p:spPr>
            <a:xfrm>
              <a:off x="4883415" y="4457519"/>
              <a:ext cx="516153" cy="860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603"/>
                  </a:lnTo>
                  <a:lnTo>
                    <a:pt x="18808" y="0"/>
                  </a:lnTo>
                  <a:lnTo>
                    <a:pt x="0" y="5417"/>
                  </a:lnTo>
                  <a:cubicBezTo>
                    <a:pt x="0" y="5417"/>
                    <a:pt x="0" y="21600"/>
                    <a:pt x="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0" name="Shape 558"/>
          <p:cNvSpPr/>
          <p:nvPr/>
        </p:nvSpPr>
        <p:spPr>
          <a:xfrm>
            <a:off x="1159903" y="1810274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Shape 566"/>
          <p:cNvSpPr/>
          <p:nvPr/>
        </p:nvSpPr>
        <p:spPr>
          <a:xfrm>
            <a:off x="1159903" y="4001777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Shape 568"/>
          <p:cNvSpPr/>
          <p:nvPr/>
        </p:nvSpPr>
        <p:spPr>
          <a:xfrm>
            <a:off x="7814476" y="1810274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Shape 576"/>
          <p:cNvSpPr/>
          <p:nvPr/>
        </p:nvSpPr>
        <p:spPr>
          <a:xfrm>
            <a:off x="7814476" y="4001777"/>
            <a:ext cx="147920" cy="14016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spcBef>
                <a:spcPts val="3375"/>
              </a:spcBef>
              <a:defRPr sz="2500">
                <a:latin typeface="Aller Light"/>
                <a:ea typeface="Aller Light"/>
                <a:cs typeface="Aller Light"/>
                <a:sym typeface="Aller Light"/>
              </a:defRPr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 Placeholder 12"/>
          <p:cNvSpPr txBox="1"/>
          <p:nvPr/>
        </p:nvSpPr>
        <p:spPr>
          <a:xfrm>
            <a:off x="1411767" y="1688763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制定、上交计划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ext Placeholder 12"/>
          <p:cNvSpPr txBox="1"/>
          <p:nvPr/>
        </p:nvSpPr>
        <p:spPr>
          <a:xfrm>
            <a:off x="1358518" y="3914343"/>
            <a:ext cx="2322913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及时检查通报落实情况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Text Placeholder 12"/>
          <p:cNvSpPr txBox="1"/>
          <p:nvPr/>
        </p:nvSpPr>
        <p:spPr>
          <a:xfrm>
            <a:off x="5733588" y="1688763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择优存档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Text Placeholder 12"/>
          <p:cNvSpPr txBox="1"/>
          <p:nvPr/>
        </p:nvSpPr>
        <p:spPr>
          <a:xfrm>
            <a:off x="5733588" y="3928269"/>
            <a:ext cx="1959184" cy="287177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+mn-cs"/>
              </a:defRPr>
            </a:lvl1pPr>
            <a:lvl2pPr marL="3429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反思总结</a:t>
            </a:r>
            <a:endParaRPr lang="en-GB" altLang="zh-CN" sz="1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3566899" y="1965949"/>
            <a:ext cx="1997947" cy="1997946"/>
            <a:chOff x="3566899" y="1605909"/>
            <a:chExt cx="1997947" cy="1997946"/>
          </a:xfrm>
        </p:grpSpPr>
        <p:sp>
          <p:nvSpPr>
            <p:cNvPr id="66" name="Shape 551"/>
            <p:cNvSpPr/>
            <p:nvPr/>
          </p:nvSpPr>
          <p:spPr>
            <a:xfrm>
              <a:off x="3566899" y="1605909"/>
              <a:ext cx="1997947" cy="199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l">
                <a:spcBef>
                  <a:spcPts val="3375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椭圆 66"/>
            <p:cNvSpPr/>
            <p:nvPr/>
          </p:nvSpPr>
          <p:spPr>
            <a:xfrm>
              <a:off x="3699991" y="1747171"/>
              <a:ext cx="1728790" cy="17287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精品工程</a:t>
              </a: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40" grpId="0" animBg="1"/>
      <p:bldP spid="49" grpId="0" animBg="1"/>
      <p:bldP spid="50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制定、上交计划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51575" y="64979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5616" y="1256734"/>
            <a:ext cx="7128792" cy="4052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开学第一周，所有班主任制定好本学期主题班会计划，每周一个主题，方案尽量翔实。班会课内容要包括以下几点：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）一周常规管理出现的问题及解决措施，有表扬（评出每周之                   星）、有批评、有提醒。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）学习经验交流，每周一到两名同学，分享自己学习经验。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）用好学生家庭资源：每次班会课，提前安排几名学生家长录制视频（或音频），内容是对自己孩子的寄语或嘱托，班会课上现场播放，激励学生珍惜学习时光，克服困难，努力拼搏。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）设立“生问师答”环节，学生把本周遇到的突出问题反馈给科代表，科代表总结归纳，由班主任现场解答，或转交给相关任课老师答复处理。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54461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及时检查、通报落实情况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2128" y="64979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15616" y="1995686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年级安排专人负责检查各班班会课落实情况，详细记录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是否按时举行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以及内容、形式、参与人数和现场效果，并将检查情况张贴公布。检查数据纳入每月量化。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择优存档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2128" y="64979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28619" y="2072126"/>
            <a:ext cx="7128792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四月份选出一部分优质主题班会课，录制为教学资源保存。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反思总结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2128" y="64979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15616" y="1995686"/>
            <a:ext cx="7128792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学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期末，要求所有班主任对本学期的班会课写出反思总结，指出问题，提出改进措施。将此项列入今后对班主任的考评和聘任依据之一。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2357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 重点工作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0" name="组合 79"/>
          <p:cNvGrpSpPr/>
          <p:nvPr/>
        </p:nvGrpSpPr>
        <p:grpSpPr>
          <a:xfrm>
            <a:off x="1984692" y="1465318"/>
            <a:ext cx="1232812" cy="622134"/>
            <a:chOff x="2215143" y="2724221"/>
            <a:chExt cx="1398732" cy="1203412"/>
          </a:xfrm>
        </p:grpSpPr>
        <p:sp>
          <p:nvSpPr>
            <p:cNvPr id="81" name="平行四边形 80"/>
            <p:cNvSpPr/>
            <p:nvPr/>
          </p:nvSpPr>
          <p:spPr>
            <a:xfrm>
              <a:off x="2215143" y="2724221"/>
              <a:ext cx="1244730" cy="1203412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82" name="文本框 11"/>
            <p:cNvSpPr txBox="1"/>
            <p:nvPr/>
          </p:nvSpPr>
          <p:spPr>
            <a:xfrm>
              <a:off x="2547077" y="2789193"/>
              <a:ext cx="1066798" cy="1012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3023986" y="1465319"/>
            <a:ext cx="4073274" cy="622134"/>
            <a:chOff x="4315150" y="2341732"/>
            <a:chExt cx="3857250" cy="540057"/>
          </a:xfrm>
        </p:grpSpPr>
        <p:sp>
          <p:nvSpPr>
            <p:cNvPr id="84" name="矩形 83"/>
            <p:cNvSpPr/>
            <p:nvPr/>
          </p:nvSpPr>
          <p:spPr>
            <a:xfrm>
              <a:off x="5340538" y="2461059"/>
              <a:ext cx="2827146" cy="30056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精准、高效备考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5" name="平行四边形 84"/>
            <p:cNvSpPr/>
            <p:nvPr/>
          </p:nvSpPr>
          <p:spPr>
            <a:xfrm>
              <a:off x="4315150" y="2341732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979712" y="2640771"/>
            <a:ext cx="1232812" cy="622134"/>
            <a:chOff x="2215143" y="2724221"/>
            <a:chExt cx="1398732" cy="1203412"/>
          </a:xfrm>
        </p:grpSpPr>
        <p:sp>
          <p:nvSpPr>
            <p:cNvPr id="25" name="平行四边形 24"/>
            <p:cNvSpPr/>
            <p:nvPr/>
          </p:nvSpPr>
          <p:spPr>
            <a:xfrm>
              <a:off x="2215143" y="2724221"/>
              <a:ext cx="1244730" cy="1203412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26" name="文本框 11"/>
            <p:cNvSpPr txBox="1"/>
            <p:nvPr/>
          </p:nvSpPr>
          <p:spPr>
            <a:xfrm>
              <a:off x="2547077" y="2789193"/>
              <a:ext cx="1066798" cy="959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019006" y="2640766"/>
            <a:ext cx="4073274" cy="623248"/>
            <a:chOff x="4315150" y="2341727"/>
            <a:chExt cx="3857250" cy="541024"/>
          </a:xfrm>
        </p:grpSpPr>
        <p:sp>
          <p:nvSpPr>
            <p:cNvPr id="28" name="矩形 27"/>
            <p:cNvSpPr/>
            <p:nvPr/>
          </p:nvSpPr>
          <p:spPr>
            <a:xfrm>
              <a:off x="4769740" y="2341727"/>
              <a:ext cx="2827146" cy="54102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进一步做好边缘生工作，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全面提高教学成绩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平行四边形 28"/>
            <p:cNvSpPr/>
            <p:nvPr/>
          </p:nvSpPr>
          <p:spPr>
            <a:xfrm>
              <a:off x="4315150" y="2341732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828551" y="3816221"/>
            <a:ext cx="1232812" cy="622134"/>
            <a:chOff x="2215143" y="2724221"/>
            <a:chExt cx="1398732" cy="1203412"/>
          </a:xfrm>
        </p:grpSpPr>
        <p:sp>
          <p:nvSpPr>
            <p:cNvPr id="31" name="平行四边形 30"/>
            <p:cNvSpPr/>
            <p:nvPr/>
          </p:nvSpPr>
          <p:spPr>
            <a:xfrm>
              <a:off x="2215143" y="2724221"/>
              <a:ext cx="1244730" cy="1203412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Impact" panose="020B0806030902050204" pitchFamily="34" charset="0"/>
              </a:endParaRPr>
            </a:p>
          </p:txBody>
        </p:sp>
        <p:sp>
          <p:nvSpPr>
            <p:cNvPr id="32" name="文本框 11"/>
            <p:cNvSpPr txBox="1"/>
            <p:nvPr/>
          </p:nvSpPr>
          <p:spPr>
            <a:xfrm>
              <a:off x="2547077" y="2789193"/>
              <a:ext cx="1066798" cy="1012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2867845" y="3799798"/>
            <a:ext cx="4073274" cy="638558"/>
            <a:chOff x="4315150" y="2327475"/>
            <a:chExt cx="3857250" cy="554314"/>
          </a:xfrm>
        </p:grpSpPr>
        <p:sp>
          <p:nvSpPr>
            <p:cNvPr id="34" name="矩形 33"/>
            <p:cNvSpPr/>
            <p:nvPr/>
          </p:nvSpPr>
          <p:spPr>
            <a:xfrm>
              <a:off x="4869205" y="2327475"/>
              <a:ext cx="2827146" cy="54102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加强督导检查，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不断提高教学管理水平</a:t>
              </a:r>
              <a:endParaRPr lang="en-GB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平行四边形 34"/>
            <p:cNvSpPr/>
            <p:nvPr/>
          </p:nvSpPr>
          <p:spPr>
            <a:xfrm>
              <a:off x="4315150" y="2341732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1791818"/>
            <a:ext cx="9144000" cy="9695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17"/>
          <p:cNvSpPr txBox="1"/>
          <p:nvPr/>
        </p:nvSpPr>
        <p:spPr>
          <a:xfrm>
            <a:off x="3337583" y="2014975"/>
            <a:ext cx="3239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精准、高效备考</a:t>
            </a:r>
          </a:p>
        </p:txBody>
      </p:sp>
      <p:sp>
        <p:nvSpPr>
          <p:cNvPr id="26" name="文本框 19"/>
          <p:cNvSpPr txBox="1"/>
          <p:nvPr/>
        </p:nvSpPr>
        <p:spPr bwMode="auto">
          <a:xfrm>
            <a:off x="3365860" y="2977943"/>
            <a:ext cx="4906825" cy="12668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精心组织、筛选复习题，增强备考针对性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合理定位，分层次组织教学。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强化规范答题和应试技巧指导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1513209" y="1635646"/>
            <a:ext cx="1293550" cy="1293869"/>
            <a:chOff x="1137446" y="2982857"/>
            <a:chExt cx="845150" cy="845359"/>
          </a:xfrm>
        </p:grpSpPr>
        <p:sp>
          <p:nvSpPr>
            <p:cNvPr id="28" name="Oval 53"/>
            <p:cNvSpPr>
              <a:spLocks noChangeArrowheads="1"/>
            </p:cNvSpPr>
            <p:nvPr/>
          </p:nvSpPr>
          <p:spPr bwMode="auto">
            <a:xfrm>
              <a:off x="1137446" y="2982857"/>
              <a:ext cx="845150" cy="845359"/>
            </a:xfrm>
            <a:prstGeom prst="ellipse">
              <a:avLst/>
            </a:prstGeom>
            <a:solidFill>
              <a:schemeClr val="accent1"/>
            </a:solidFill>
            <a:ln w="88900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Text Box 58"/>
            <p:cNvSpPr txBox="1">
              <a:spLocks noChangeArrowheads="1"/>
            </p:cNvSpPr>
            <p:nvPr/>
          </p:nvSpPr>
          <p:spPr bwMode="auto">
            <a:xfrm>
              <a:off x="1168620" y="3198017"/>
              <a:ext cx="782803" cy="447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zh-CN" altLang="en-US" sz="40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一</a:t>
              </a:r>
              <a:endParaRPr lang="en-US" altLang="zh-CN" sz="4000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6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878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精心组织、筛选复习题，增强备考针对性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51575" y="64979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15616" y="1059862"/>
            <a:ext cx="7128792" cy="4169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面对今年高考试题开放性与灵活性增强的特点，各学科明确习题审核、把关人，对选取的试题认真审核，反复比较，最大限度确保印发给学生的每一份试题无明显错误和歧义，难易适中，符合高考要求。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</a:pP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每月搞一次学生问卷调查，及时听取学生对试题反馈的意见和建议。</a:t>
            </a: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1259205" y="3062605"/>
          <a:ext cx="6819900" cy="996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990"/>
                <a:gridCol w="681990"/>
                <a:gridCol w="681990"/>
                <a:gridCol w="681990"/>
                <a:gridCol w="681990"/>
                <a:gridCol w="681990"/>
                <a:gridCol w="681990"/>
                <a:gridCol w="681990"/>
                <a:gridCol w="681990"/>
                <a:gridCol w="681990"/>
              </a:tblGrid>
              <a:tr h="4984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学科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语文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数学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英语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物理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化学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生物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政治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历史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地理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审核人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李智锋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田德福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李远新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葛延峰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于希敏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王燕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王桂香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陈尚利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王桂永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合理定位，分层次组织教学。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2128" y="64979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15616" y="1995686"/>
            <a:ext cx="7128792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普通班、艺术班学生要降低教学起点，艺术班各学科单独指定主备人，负责制定复习计划、筛选试题，确保备考效率。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强化规范答题和应试技巧指导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2128" y="649796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DFDF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000" dirty="0">
              <a:solidFill>
                <a:srgbClr val="FDFDF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128619" y="1246010"/>
            <a:ext cx="7128792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师层面：每人根据本学科特点结合对上学期考试情况分析，总结出规范答题要领，学科组开专题教研会，集思广益，形成学科规范答题统一文本，印发给每一位教师，贯彻落实到日常教学中。另外，年级组织骨干教师适时举办规范答题专题讲座，现场统一指导。</a:t>
            </a:r>
          </a:p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学生层面：各学科每周选出一定数量的优质、规范试卷举行展评，用以引领、激励学生积极改进、规范答卷。</a:t>
            </a: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1791818"/>
            <a:ext cx="9144000" cy="9695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17"/>
          <p:cNvSpPr txBox="1"/>
          <p:nvPr/>
        </p:nvSpPr>
        <p:spPr>
          <a:xfrm>
            <a:off x="3228022" y="1779662"/>
            <a:ext cx="44027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进一步做好边缘生工作，全面提高教学成绩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1513209" y="1635646"/>
            <a:ext cx="1293550" cy="1293869"/>
            <a:chOff x="1137446" y="2982857"/>
            <a:chExt cx="845150" cy="845359"/>
          </a:xfrm>
        </p:grpSpPr>
        <p:sp>
          <p:nvSpPr>
            <p:cNvPr id="28" name="Oval 53"/>
            <p:cNvSpPr>
              <a:spLocks noChangeArrowheads="1"/>
            </p:cNvSpPr>
            <p:nvPr/>
          </p:nvSpPr>
          <p:spPr bwMode="auto">
            <a:xfrm>
              <a:off x="1137446" y="2982857"/>
              <a:ext cx="845150" cy="845359"/>
            </a:xfrm>
            <a:prstGeom prst="ellipse">
              <a:avLst/>
            </a:prstGeom>
            <a:solidFill>
              <a:schemeClr val="accent1"/>
            </a:solidFill>
            <a:ln w="88900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Text Box 58"/>
            <p:cNvSpPr txBox="1">
              <a:spLocks noChangeArrowheads="1"/>
            </p:cNvSpPr>
            <p:nvPr/>
          </p:nvSpPr>
          <p:spPr bwMode="auto">
            <a:xfrm>
              <a:off x="1168620" y="3198017"/>
              <a:ext cx="782803" cy="447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zh-CN" altLang="en-US" sz="40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二</a:t>
              </a:r>
              <a:endParaRPr lang="en-US" altLang="zh-CN" sz="4000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6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11560" y="429469"/>
            <a:ext cx="2256285" cy="49678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572" y="1059582"/>
            <a:ext cx="764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115616" y="625573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进一步做好边缘生工作，全面提高教学成绩</a:t>
            </a:r>
          </a:p>
        </p:txBody>
      </p:sp>
      <p:sp>
        <p:nvSpPr>
          <p:cNvPr id="3" name="矩形 2"/>
          <p:cNvSpPr/>
          <p:nvPr/>
        </p:nvSpPr>
        <p:spPr>
          <a:xfrm>
            <a:off x="751575" y="649796"/>
            <a:ext cx="377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2846759" y="1525272"/>
            <a:ext cx="5102700" cy="839134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0" scaled="1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六边形 25"/>
          <p:cNvSpPr/>
          <p:nvPr/>
        </p:nvSpPr>
        <p:spPr>
          <a:xfrm>
            <a:off x="903628" y="2607270"/>
            <a:ext cx="1190447" cy="1026114"/>
          </a:xfrm>
          <a:prstGeom prst="hexagon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对应措施</a:t>
            </a:r>
          </a:p>
        </p:txBody>
      </p:sp>
      <p:cxnSp>
        <p:nvCxnSpPr>
          <p:cNvPr id="27" name="直接箭头连接符 26"/>
          <p:cNvCxnSpPr>
            <a:stCxn id="26" idx="5"/>
            <a:endCxn id="24" idx="1"/>
          </p:cNvCxnSpPr>
          <p:nvPr/>
        </p:nvCxnSpPr>
        <p:spPr>
          <a:xfrm flipV="1">
            <a:off x="1837547" y="1944839"/>
            <a:ext cx="1009212" cy="66243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26" idx="0"/>
            <a:endCxn id="31" idx="1"/>
          </p:cNvCxnSpPr>
          <p:nvPr/>
        </p:nvCxnSpPr>
        <p:spPr>
          <a:xfrm flipV="1">
            <a:off x="2094075" y="3118161"/>
            <a:ext cx="752684" cy="216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>
            <a:stCxn id="26" idx="1"/>
            <a:endCxn id="34" idx="1"/>
          </p:cNvCxnSpPr>
          <p:nvPr/>
        </p:nvCxnSpPr>
        <p:spPr>
          <a:xfrm>
            <a:off x="1837547" y="3633384"/>
            <a:ext cx="1009212" cy="67903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33"/>
          <p:cNvSpPr txBox="1"/>
          <p:nvPr/>
        </p:nvSpPr>
        <p:spPr>
          <a:xfrm>
            <a:off x="3142299" y="1482239"/>
            <a:ext cx="4670061" cy="882167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班主任挑头，将班内所有学生重新分给每位任课教师，明确每一位任课教师的帮扶对象，从生活、精神、课堂学习等多方面全方位帮扶。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846759" y="2698594"/>
            <a:ext cx="5102700" cy="839134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0" scaled="1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36"/>
          <p:cNvSpPr txBox="1"/>
          <p:nvPr/>
        </p:nvSpPr>
        <p:spPr>
          <a:xfrm>
            <a:off x="3142299" y="2783145"/>
            <a:ext cx="4537095" cy="678265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班主任每月召集所有任课教师召开学生情况说明会，将相关信息反馈给教师。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846759" y="3892856"/>
            <a:ext cx="5102700" cy="839134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0" scaled="1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1" rIns="68584" bIns="34291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Box 39"/>
          <p:cNvSpPr txBox="1"/>
          <p:nvPr/>
        </p:nvSpPr>
        <p:spPr>
          <a:xfrm>
            <a:off x="3129561" y="3972903"/>
            <a:ext cx="4537095" cy="678265"/>
          </a:xfrm>
          <a:prstGeom prst="rect">
            <a:avLst/>
          </a:prstGeom>
          <a:noFill/>
        </p:spPr>
        <p:txBody>
          <a:bodyPr wrap="square" lIns="68584" tIns="34291" rIns="68584" bIns="34291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月份召开学生座谈会，调查帮扶情况，督促教师及时改进落实帮扶措施。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3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369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869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52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53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54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96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46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6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6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69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0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24" grpId="0" animBg="1"/>
      <p:bldP spid="26" grpId="0" animBg="1"/>
      <p:bldP spid="30" grpId="0"/>
      <p:bldP spid="30" grpId="1"/>
      <p:bldP spid="31" grpId="0" animBg="1"/>
      <p:bldP spid="33" grpId="0"/>
      <p:bldP spid="33" grpId="1"/>
      <p:bldP spid="34" grpId="0" animBg="1"/>
      <p:bldP spid="36" grpId="0"/>
      <p:bldP spid="3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1791818"/>
            <a:ext cx="9144000" cy="9695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17"/>
          <p:cNvSpPr txBox="1"/>
          <p:nvPr/>
        </p:nvSpPr>
        <p:spPr>
          <a:xfrm>
            <a:off x="3228022" y="1779662"/>
            <a:ext cx="4944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强化管理，加大督导检查力度，不断提高教学管理水平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1513209" y="1635646"/>
            <a:ext cx="1293550" cy="1293869"/>
            <a:chOff x="1137446" y="2982857"/>
            <a:chExt cx="845150" cy="845359"/>
          </a:xfrm>
        </p:grpSpPr>
        <p:sp>
          <p:nvSpPr>
            <p:cNvPr id="28" name="Oval 53"/>
            <p:cNvSpPr>
              <a:spLocks noChangeArrowheads="1"/>
            </p:cNvSpPr>
            <p:nvPr/>
          </p:nvSpPr>
          <p:spPr bwMode="auto">
            <a:xfrm>
              <a:off x="1137446" y="2982857"/>
              <a:ext cx="845150" cy="845359"/>
            </a:xfrm>
            <a:prstGeom prst="ellipse">
              <a:avLst/>
            </a:prstGeom>
            <a:solidFill>
              <a:schemeClr val="accent1"/>
            </a:solidFill>
            <a:ln w="88900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Text Box 58"/>
            <p:cNvSpPr txBox="1">
              <a:spLocks noChangeArrowheads="1"/>
            </p:cNvSpPr>
            <p:nvPr/>
          </p:nvSpPr>
          <p:spPr bwMode="auto">
            <a:xfrm>
              <a:off x="1168620" y="3198017"/>
              <a:ext cx="782803" cy="447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zh-CN" altLang="en-US" sz="4000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三</a:t>
              </a:r>
              <a:endParaRPr lang="en-US" altLang="zh-CN" sz="4000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6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Write Your Title Here"/>
  <p:tag name="ISLIDE.GUIDESSETTING" val="{&quot;Id&quot;:&quot;efe53659-92ed-4e53-ada0-f5fca1786ecf&quot;,&quot;Name&quot;:null,&quot;Kind&quot;:&quot;Custom&quot;,&quot;OldGuidesSetting&quot;:{&quot;HeaderHeight&quot;:0.0,&quot;FooterHeight&quot;:0.0,&quot;SideMargin&quot;:0.0,&quot;TopMargin&quot;:0.0,&quot;BottomMargin&quot;:0.0,&quot;IntervalMargin&quot;:0.0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44bb4eb-6a05-41ce-9d15-f36a130a48cd}"/>
  <p:tag name="TABLE_ENDDRAG_ORIGIN_RECT" val="537*78"/>
  <p:tag name="TABLE_ENDDRAG_RECT" val="99*252*537*78"/>
</p:tagLst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924</Words>
  <Application>WPS 演示</Application>
  <PresentationFormat>全屏显示(16:9)</PresentationFormat>
  <Paragraphs>106</Paragraphs>
  <Slides>16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China</cp:lastModifiedBy>
  <cp:revision>129</cp:revision>
  <dcterms:created xsi:type="dcterms:W3CDTF">2015-12-11T17:46:00Z</dcterms:created>
  <dcterms:modified xsi:type="dcterms:W3CDTF">2021-02-21T10:51:56Z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